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38765-D0F2-4834-B26F-FCC107518CB0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33DE3-9801-4B84-85D7-D267E898DF7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72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B82-ABCA-4FAA-B691-191DA1331561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3535-1388-4115-8990-74A3A6E3317A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638C-0870-4166-9699-2D3DC8C3EAC5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9B77-F666-4073-9EC3-96B0221613BF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4497-6C77-46C3-9C13-AFC9C7E1D85D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49C4-59F9-44AD-ACAE-CF5B561C7616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79D0-6B2F-4211-B3DB-FD6DDF0D2312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C60D-FC52-4B27-9EAC-67F904550669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8478-D385-4BEA-8AB7-4698142850D8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1AFC-5591-43DE-95CF-22C4970A951D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B256D-A6AE-42A1-B39A-F275DACC221C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8F94B-088A-493B-B5F4-82ECA2A7B858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67EAEF4F-92F1-A14C-019B-CE651D374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4A47948-6475-A9D3-40A5-9B98E4B53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34531">
            <a:off x="9199108" y="2717670"/>
            <a:ext cx="3452172" cy="2304000"/>
          </a:xfrm>
          <a:prstGeom prst="rect">
            <a:avLst/>
          </a:prstGeom>
          <a:noFill/>
          <a:effectLst>
            <a:glow>
              <a:schemeClr val="accent1"/>
            </a:glow>
            <a:outerShdw sx="1000" sy="1000" algn="ctr" rotWithShape="0">
              <a:srgbClr val="000000"/>
            </a:outerShdw>
            <a:reflection endPos="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>
            <a:bevelB prst="relaxedInset"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075" y="2017860"/>
            <a:ext cx="10931703" cy="1470025"/>
          </a:xfrm>
        </p:spPr>
        <p:txBody>
          <a:bodyPr/>
          <a:lstStyle/>
          <a:p>
            <a:pPr>
              <a:defRPr sz="3400" b="1"/>
            </a:pPr>
            <a:r>
              <a:rPr lang="hu-HU" dirty="0">
                <a:solidFill>
                  <a:srgbClr val="00B050"/>
                </a:solidFill>
                <a:latin typeface="Georgia" panose="02040502050405020303" pitchFamily="18" charset="0"/>
              </a:rPr>
              <a:t>BALATONFŰZFŐ – LOCAL GOOD PRACTICES</a:t>
            </a:r>
            <a:endParaRPr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3614" y="3423684"/>
            <a:ext cx="8735604" cy="2433763"/>
          </a:xfrm>
        </p:spPr>
        <p:txBody>
          <a:bodyPr>
            <a:normAutofit/>
          </a:bodyPr>
          <a:lstStyle/>
          <a:p>
            <a:pPr>
              <a:defRPr sz="2200"/>
            </a:pPr>
            <a:r>
              <a:rPr lang="en-US"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Cultural Heritage as a Community Resource</a:t>
            </a:r>
            <a:endParaRPr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endParaRPr lang="hu-HU" sz="2000" dirty="0">
              <a:latin typeface="Georgia" panose="02040502050405020303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kern="100" cap="small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TANDEM: CITIES AND DEMOCRACY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kern="100" cap="small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REVIVING LOCAL HERITAGE THROUGH PARTICIPATORY DEMOCRACY</a:t>
            </a:r>
            <a:endParaRPr lang="hu-HU" sz="3000" kern="100" cap="small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2000" dirty="0">
              <a:latin typeface="Georgia" panose="02040502050405020303" pitchFamily="18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1D41A7B-FC7B-701F-604C-CBF391765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1851" y="313358"/>
            <a:ext cx="1800000" cy="18000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D783451-3F6C-4D42-B48D-24CA4CB986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1416" y="313358"/>
            <a:ext cx="1289167" cy="1440000"/>
          </a:xfrm>
          <a:prstGeom prst="rect">
            <a:avLst/>
          </a:prstGeom>
        </p:spPr>
      </p:pic>
      <p:sp>
        <p:nvSpPr>
          <p:cNvPr id="10" name="Élőláb helye 9">
            <a:extLst>
              <a:ext uri="{FF2B5EF4-FFF2-40B4-BE49-F238E27FC236}">
                <a16:creationId xmlns:a16="http://schemas.microsoft.com/office/drawing/2014/main" id="{EE9F3F30-1BF9-1210-77CE-B95B4C518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4AA0ADA-D11A-7362-B8D0-925C94879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49" y="313358"/>
            <a:ext cx="4039717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0C2B357B-D525-FCC0-3247-F6553662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6" y="624041"/>
            <a:ext cx="10972800" cy="1143000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Why is TANDEM important for Balatonfűzfő?</a:t>
            </a:r>
            <a:endParaRPr sz="3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2557" y="1767041"/>
            <a:ext cx="932688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  <a:defRPr sz="2000"/>
            </a:pPr>
            <a:r>
              <a:rPr lang="hu-HU" sz="2200" dirty="0">
                <a:latin typeface="Georgia" panose="02040502050405020303" pitchFamily="18" charset="0"/>
              </a:rPr>
              <a:t>B</a:t>
            </a:r>
            <a:r>
              <a:rPr lang="en-US" sz="2200" dirty="0" err="1">
                <a:latin typeface="Georgia" panose="02040502050405020303" pitchFamily="18" charset="0"/>
              </a:rPr>
              <a:t>alatonfűzfő</a:t>
            </a:r>
            <a:r>
              <a:rPr lang="en-US" sz="2200" dirty="0">
                <a:latin typeface="Georgia" panose="02040502050405020303" pitchFamily="18" charset="0"/>
              </a:rPr>
              <a:t> is a </a:t>
            </a:r>
            <a:r>
              <a:rPr lang="en-US" sz="2200" b="1" dirty="0">
                <a:latin typeface="Georgia" panose="02040502050405020303" pitchFamily="18" charset="0"/>
              </a:rPr>
              <a:t>small-town community </a:t>
            </a:r>
            <a:r>
              <a:rPr lang="en-US" sz="2200" dirty="0">
                <a:latin typeface="Georgia" panose="02040502050405020303" pitchFamily="18" charset="0"/>
              </a:rPr>
              <a:t>where its </a:t>
            </a:r>
            <a:r>
              <a:rPr lang="en-US" sz="2200" b="1" dirty="0">
                <a:latin typeface="Georgia" panose="02040502050405020303" pitchFamily="18" charset="0"/>
              </a:rPr>
              <a:t>industrial past</a:t>
            </a:r>
            <a:r>
              <a:rPr lang="en-US" sz="2200" dirty="0">
                <a:latin typeface="Georgia" panose="02040502050405020303" pitchFamily="18" charset="0"/>
              </a:rPr>
              <a:t>, the </a:t>
            </a:r>
            <a:r>
              <a:rPr lang="en-US" sz="2200" b="1" dirty="0">
                <a:latin typeface="Georgia" panose="02040502050405020303" pitchFamily="18" charset="0"/>
              </a:rPr>
              <a:t>Lake Balaton environment</a:t>
            </a:r>
            <a:r>
              <a:rPr lang="en-US" sz="2200" dirty="0">
                <a:latin typeface="Georgia" panose="02040502050405020303" pitchFamily="18" charset="0"/>
              </a:rPr>
              <a:t>, and its </a:t>
            </a:r>
            <a:r>
              <a:rPr lang="en-US" sz="2200" b="1" dirty="0">
                <a:latin typeface="Georgia" panose="02040502050405020303" pitchFamily="18" charset="0"/>
              </a:rPr>
              <a:t>civic and cultural life </a:t>
            </a:r>
            <a:r>
              <a:rPr lang="en-US" sz="2200" dirty="0">
                <a:latin typeface="Georgia" panose="02040502050405020303" pitchFamily="18" charset="0"/>
              </a:rPr>
              <a:t>together shape the local identity.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aim of TANDEM is not only to preserve cultural heritage, but also to use it as a tool for </a:t>
            </a:r>
            <a:r>
              <a:rPr lang="en-US" sz="2200" b="1" dirty="0">
                <a:latin typeface="Georgia" panose="02040502050405020303" pitchFamily="18" charset="0"/>
              </a:rPr>
              <a:t>community participation and democratic dialogue</a:t>
            </a:r>
            <a:r>
              <a:rPr lang="en-US"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As the lead partner in the project, Balatonfűzfő brings its experience in community-based cultural </a:t>
            </a: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en-US" sz="2200" dirty="0">
                <a:latin typeface="Georgia" panose="02040502050405020303" pitchFamily="18" charset="0"/>
              </a:rPr>
              <a:t> and international cooperation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Following the meeting in Panagyurishte, local examples should be presented not simply as a list of events, but as </a:t>
            </a:r>
            <a:r>
              <a:rPr lang="en-US" sz="2200" b="1" dirty="0">
                <a:latin typeface="Georgia" panose="02040502050405020303" pitchFamily="18" charset="0"/>
              </a:rPr>
              <a:t>transferable methods </a:t>
            </a:r>
            <a:r>
              <a:rPr lang="en-US" sz="2200" dirty="0">
                <a:latin typeface="Georgia" panose="02040502050405020303" pitchFamily="18" charset="0"/>
              </a:rPr>
              <a:t>and approaches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A16BD09-C1E2-E4E8-EB2F-0AFC0097D8FB}"/>
              </a:ext>
            </a:extLst>
          </p:cNvPr>
          <p:cNvSpPr txBox="1">
            <a:spLocks/>
          </p:cNvSpPr>
          <p:nvPr/>
        </p:nvSpPr>
        <p:spPr>
          <a:xfrm>
            <a:off x="11254559" y="230325"/>
            <a:ext cx="655675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Élőláb helye 9">
            <a:extLst>
              <a:ext uri="{FF2B5EF4-FFF2-40B4-BE49-F238E27FC236}">
                <a16:creationId xmlns:a16="http://schemas.microsoft.com/office/drawing/2014/main" id="{FAE97488-49D5-5265-F834-D86A4A71C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84B36235-5A4E-F55D-3A0E-007015362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980" y="447204"/>
            <a:ext cx="6780031" cy="1143000"/>
          </a:xfrm>
        </p:spPr>
        <p:txBody>
          <a:bodyPr/>
          <a:lstStyle/>
          <a:p>
            <a:pPr>
              <a:defRPr sz="2800" b="1"/>
            </a:pPr>
            <a:r>
              <a:rPr lang="hu-HU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Balatonfűzfő’s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hu-HU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Heritage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hu-HU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Profile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6096" y="1503110"/>
            <a:ext cx="903980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Industrial heritage and factory culture</a:t>
            </a:r>
            <a:r>
              <a:rPr lang="en-US" sz="2200" dirty="0">
                <a:latin typeface="Georgia" panose="02040502050405020303" pitchFamily="18" charset="0"/>
              </a:rPr>
              <a:t> – a defining part of the town’s history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The Lake Balaton and natural environment</a:t>
            </a:r>
            <a:r>
              <a:rPr lang="en-US" sz="2200" dirty="0">
                <a:latin typeface="Georgia" panose="02040502050405020303" pitchFamily="18" charset="0"/>
              </a:rPr>
              <a:t> – an important backdrop to local identity and community life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Local cultural life </a:t>
            </a:r>
            <a:r>
              <a:rPr lang="en-US" sz="2200" dirty="0">
                <a:latin typeface="Georgia" panose="02040502050405020303" pitchFamily="18" charset="0"/>
              </a:rPr>
              <a:t>– cultural </a:t>
            </a:r>
            <a:r>
              <a:rPr lang="en-US" sz="2200" dirty="0" err="1">
                <a:latin typeface="Georgia" panose="02040502050405020303" pitchFamily="18" charset="0"/>
              </a:rPr>
              <a:t>centre</a:t>
            </a:r>
            <a:r>
              <a:rPr lang="en-US" sz="2200" dirty="0">
                <a:latin typeface="Georgia" panose="02040502050405020303" pitchFamily="18" charset="0"/>
              </a:rPr>
              <a:t>, library, community event spaces, tourist </a:t>
            </a:r>
            <a:r>
              <a:rPr lang="en-US" sz="2200" dirty="0" err="1">
                <a:latin typeface="Georgia" panose="02040502050405020303" pitchFamily="18" charset="0"/>
              </a:rPr>
              <a:t>centre</a:t>
            </a:r>
            <a:r>
              <a:rPr lang="en-US" sz="2200" dirty="0">
                <a:latin typeface="Georgia" panose="02040502050405020303" pitchFamily="18" charset="0"/>
              </a:rPr>
              <a:t>, and a wide range of cultural and community </a:t>
            </a: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Civil society and community </a:t>
            </a:r>
            <a:r>
              <a:rPr lang="en-US" sz="2200" b="1" dirty="0" err="1">
                <a:latin typeface="Georgia" panose="02040502050405020303" pitchFamily="18" charset="0"/>
              </a:rPr>
              <a:t>organisations</a:t>
            </a:r>
            <a:r>
              <a:rPr lang="en-US" sz="2200" dirty="0">
                <a:latin typeface="Georgia" panose="02040502050405020303" pitchFamily="18" charset="0"/>
              </a:rPr>
              <a:t> – numerous cultural, sports, senior citizens’, heritage-preservation and community </a:t>
            </a:r>
            <a:r>
              <a:rPr lang="en-US" sz="2200" dirty="0" err="1">
                <a:latin typeface="Georgia" panose="02040502050405020303" pitchFamily="18" charset="0"/>
              </a:rPr>
              <a:t>organisations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International cooperation</a:t>
            </a:r>
            <a:r>
              <a:rPr lang="en-US" sz="2200" dirty="0">
                <a:latin typeface="Georgia" panose="02040502050405020303" pitchFamily="18" charset="0"/>
              </a:rPr>
              <a:t> – town-twinning partnerships and the TANDEM project partnership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5F7E3E-D1FA-F1A3-E7DA-8C112B518480}"/>
              </a:ext>
            </a:extLst>
          </p:cNvPr>
          <p:cNvSpPr txBox="1">
            <a:spLocks/>
          </p:cNvSpPr>
          <p:nvPr/>
        </p:nvSpPr>
        <p:spPr>
          <a:xfrm>
            <a:off x="11254559" y="230325"/>
            <a:ext cx="655675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B77F69C2-4C82-E733-3ED3-2569AD99D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093150F5-D82A-6727-303E-A7D4C2B2D454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BED32547-81E3-5660-2EB7-B99603B9D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24041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Good Practice: Cooperation between Civil Society and the Municipality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9138" y="1959367"/>
            <a:ext cx="927371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In Balatonfűzfő, alongside the municipality, a </a:t>
            </a:r>
            <a:r>
              <a:rPr lang="en-US" sz="2200" b="1" dirty="0">
                <a:latin typeface="Georgia" panose="02040502050405020303" pitchFamily="18" charset="0"/>
              </a:rPr>
              <a:t>wide range of civil society </a:t>
            </a:r>
            <a:r>
              <a:rPr lang="en-US" sz="2200" b="1" dirty="0" err="1">
                <a:latin typeface="Georgia" panose="02040502050405020303" pitchFamily="18" charset="0"/>
              </a:rPr>
              <a:t>organisations</a:t>
            </a:r>
            <a:r>
              <a:rPr lang="en-US" sz="2200" dirty="0">
                <a:latin typeface="Georgia" panose="02040502050405020303" pitchFamily="18" charset="0"/>
              </a:rPr>
              <a:t> are active, taking on cultural, community, sports and social responsibilities.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Supporting civil society </a:t>
            </a:r>
            <a:r>
              <a:rPr lang="en-US" sz="2200" dirty="0" err="1">
                <a:latin typeface="Georgia" panose="02040502050405020303" pitchFamily="18" charset="0"/>
              </a:rPr>
              <a:t>organisations</a:t>
            </a:r>
            <a:r>
              <a:rPr lang="en-US" sz="2200" dirty="0">
                <a:latin typeface="Georgia" panose="02040502050405020303" pitchFamily="18" charset="0"/>
              </a:rPr>
              <a:t> creates opportunities for local communities to initiate and implement their </a:t>
            </a:r>
            <a:r>
              <a:rPr lang="en-US" sz="2200" b="1" dirty="0">
                <a:latin typeface="Georgia" panose="02040502050405020303" pitchFamily="18" charset="0"/>
              </a:rPr>
              <a:t>own initiatives</a:t>
            </a:r>
            <a:r>
              <a:rPr lang="en-US"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lényege</a:t>
            </a:r>
            <a:r>
              <a:rPr sz="2200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önkormányzat</a:t>
            </a:r>
            <a:r>
              <a:rPr sz="2200" dirty="0">
                <a:latin typeface="Georgia" panose="02040502050405020303" pitchFamily="18" charset="0"/>
              </a:rPr>
              <a:t> ne </a:t>
            </a:r>
            <a:r>
              <a:rPr sz="2200" dirty="0" err="1">
                <a:latin typeface="Georgia" panose="02040502050405020303" pitchFamily="18" charset="0"/>
              </a:rPr>
              <a:t>kizárólag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programgazda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legyen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>
                <a:latin typeface="Georgia" panose="02040502050405020303" pitchFamily="18" charset="0"/>
              </a:rPr>
              <a:t>partner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támogató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TANDEM lesson: </a:t>
            </a:r>
            <a:r>
              <a:rPr lang="en-US" sz="2200" dirty="0">
                <a:latin typeface="Georgia" panose="02040502050405020303" pitchFamily="18" charset="0"/>
              </a:rPr>
              <a:t>cultural heritage becomes a community resource when local people are not only consumers, but also </a:t>
            </a:r>
            <a:r>
              <a:rPr lang="en-US" sz="2200" b="1" dirty="0">
                <a:latin typeface="Georgia" panose="02040502050405020303" pitchFamily="18" charset="0"/>
              </a:rPr>
              <a:t>active participants </a:t>
            </a:r>
            <a:r>
              <a:rPr lang="en-US" sz="2200" dirty="0">
                <a:latin typeface="Georgia" panose="02040502050405020303" pitchFamily="18" charset="0"/>
              </a:rPr>
              <a:t>in shaping and creating </a:t>
            </a: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en-US" sz="2200" dirty="0">
                <a:latin typeface="Georgia" panose="02040502050405020303" pitchFamily="18" charset="0"/>
              </a:rPr>
              <a:t>.</a:t>
            </a:r>
            <a:endParaRPr sz="22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45AE94-CA8D-2B91-BA6C-A4DF8E75D767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F58FECC0-9F69-1E2B-DB74-A126B30DD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BDE750B-E3C5-A27F-C6F4-39CDC5374D88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030EFD21-CAC2-AF17-C3CB-B02E816D7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023" y="846138"/>
            <a:ext cx="9299947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Good Practice: “Community and Industrial Heritage”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3579" y="1989138"/>
            <a:ext cx="996483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town’s industrial past is not merely a matter of industrial history; it also carries </a:t>
            </a:r>
            <a:r>
              <a:rPr lang="en-US" sz="2200" b="1" dirty="0">
                <a:latin typeface="Georgia" panose="02040502050405020303" pitchFamily="18" charset="0"/>
              </a:rPr>
              <a:t>personal memories</a:t>
            </a:r>
            <a:r>
              <a:rPr lang="en-US" sz="2200" dirty="0">
                <a:latin typeface="Georgia" panose="02040502050405020303" pitchFamily="18" charset="0"/>
              </a:rPr>
              <a:t>, </a:t>
            </a:r>
            <a:r>
              <a:rPr lang="en-US" sz="2200" b="1" dirty="0">
                <a:latin typeface="Georgia" panose="02040502050405020303" pitchFamily="18" charset="0"/>
              </a:rPr>
              <a:t>family stories </a:t>
            </a:r>
            <a:r>
              <a:rPr lang="en-US" sz="2200" dirty="0">
                <a:latin typeface="Georgia" panose="02040502050405020303" pitchFamily="18" charset="0"/>
              </a:rPr>
              <a:t>and a sense of </a:t>
            </a:r>
            <a:r>
              <a:rPr lang="en-US" sz="2200" b="1" dirty="0">
                <a:latin typeface="Georgia" panose="02040502050405020303" pitchFamily="18" charset="0"/>
              </a:rPr>
              <a:t>community identity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</a:t>
            </a:r>
            <a:r>
              <a:rPr lang="en-US" sz="2200" b="1" dirty="0">
                <a:latin typeface="Georgia" panose="02040502050405020303" pitchFamily="18" charset="0"/>
              </a:rPr>
              <a:t>“Community and Industrial Heritage – 100 Years of Heritage in Balatonfűzfő”</a:t>
            </a:r>
            <a:r>
              <a:rPr lang="en-US" sz="2200" dirty="0">
                <a:latin typeface="Georgia" panose="02040502050405020303" pitchFamily="18" charset="0"/>
              </a:rPr>
              <a:t> </a:t>
            </a:r>
            <a:r>
              <a:rPr lang="en-US" sz="2200" dirty="0" err="1">
                <a:latin typeface="Georgia" panose="02040502050405020303" pitchFamily="18" charset="0"/>
              </a:rPr>
              <a:t>programme</a:t>
            </a:r>
            <a:r>
              <a:rPr lang="en-US" sz="2200" dirty="0">
                <a:latin typeface="Georgia" panose="02040502050405020303" pitchFamily="18" charset="0"/>
              </a:rPr>
              <a:t> is a good example of how local history can be transformed into a community-based topic through a cultural event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approach can be further developed through oral history, the collection of photographs and objects, digital storytelling, and the creation of a local memory map.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TANDEM value: </a:t>
            </a:r>
            <a:r>
              <a:rPr lang="en-US" sz="2200" dirty="0">
                <a:latin typeface="Georgia" panose="02040502050405020303" pitchFamily="18" charset="0"/>
              </a:rPr>
              <a:t>through personal stories, heritage becomes accessible and meaningful to several generations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6298E47-5AFD-DF70-3AC7-FB438B1AE3CE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IV.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DAAFA07C-7C0A-6426-9222-D4FAA57D6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9EF812A-A22D-6C66-6298-5EF18CC7E566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0AEBE9BD-4458-19A3-1A1F-62A1D156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40080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Good Practice: Cultural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Programmes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as Community Platforms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836" y="2137782"/>
            <a:ext cx="1012432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cultural </a:t>
            </a: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en-US" sz="2200" dirty="0">
                <a:latin typeface="Georgia" panose="02040502050405020303" pitchFamily="18" charset="0"/>
              </a:rPr>
              <a:t> of the </a:t>
            </a:r>
            <a:r>
              <a:rPr lang="en-US" sz="2200" b="1" dirty="0">
                <a:latin typeface="Georgia" panose="02040502050405020303" pitchFamily="18" charset="0"/>
              </a:rPr>
              <a:t>Vágfalvi Ottó Cultural Centre, Library and Tourism Centre</a:t>
            </a:r>
            <a:r>
              <a:rPr lang="en-US" sz="2200" dirty="0">
                <a:latin typeface="Georgia" panose="02040502050405020303" pitchFamily="18" charset="0"/>
              </a:rPr>
              <a:t> create opportunities for people to meet and connect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Exhibitions, lectures, music and community </a:t>
            </a: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en-US" sz="2200" dirty="0">
                <a:latin typeface="Georgia" panose="02040502050405020303" pitchFamily="18" charset="0"/>
              </a:rPr>
              <a:t> can bring together different generations and people with diverse interests.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en-US" sz="2200" dirty="0">
                <a:latin typeface="Georgia" panose="02040502050405020303" pitchFamily="18" charset="0"/>
              </a:rPr>
              <a:t> become genuine participatory practices when community involvement is incorporated from the planning stage onwards.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Development direction: </a:t>
            </a:r>
            <a:r>
              <a:rPr lang="en-US" sz="2200" b="1" dirty="0">
                <a:latin typeface="Georgia" panose="02040502050405020303" pitchFamily="18" charset="0"/>
              </a:rPr>
              <a:t>“What would we like to preserve?” </a:t>
            </a:r>
            <a:r>
              <a:rPr lang="en-US" sz="2200" dirty="0">
                <a:latin typeface="Georgia" panose="02040502050405020303" pitchFamily="18" charset="0"/>
              </a:rPr>
              <a:t>– regular community discussions about local heritage.</a:t>
            </a:r>
            <a:endParaRPr sz="22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00A9B8-EF3E-8DFD-8A8F-78D62E4ED1E4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A2808051-4326-D9A9-E364-D92242BE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7DBAC47-0DF3-9359-5813-71595B33DC4A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1EA6960F-8B6D-844B-2956-42C15F18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80802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Good Practice: Civil Society Diversity and Volunteering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836" y="2143256"/>
            <a:ext cx="10124322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civil society </a:t>
            </a:r>
            <a:r>
              <a:rPr lang="en-US" sz="2200" dirty="0" err="1">
                <a:latin typeface="Georgia" panose="02040502050405020303" pitchFamily="18" charset="0"/>
              </a:rPr>
              <a:t>organisations</a:t>
            </a:r>
            <a:r>
              <a:rPr lang="en-US" sz="2200" dirty="0">
                <a:latin typeface="Georgia" panose="02040502050405020303" pitchFamily="18" charset="0"/>
              </a:rPr>
              <a:t> of the town represent a wide range of local knowledge, experience and networks.</a:t>
            </a:r>
            <a:endParaRPr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Particularly valuable are those communities that keep a particular generation, sport or cultural field, or local tradition alive.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A key element of participatory heritage governance is connecting the knowledge and experience of civil society </a:t>
            </a:r>
            <a:r>
              <a:rPr lang="en-US" sz="2200" dirty="0" err="1">
                <a:latin typeface="Georgia" panose="02040502050405020303" pitchFamily="18" charset="0"/>
              </a:rPr>
              <a:t>organisations</a:t>
            </a:r>
            <a:r>
              <a:rPr lang="en-US" sz="2200" dirty="0">
                <a:latin typeface="Georgia" panose="02040502050405020303" pitchFamily="18" charset="0"/>
              </a:rPr>
              <a:t> with municipal decision-making.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TANDEM message:</a:t>
            </a:r>
            <a:r>
              <a:rPr lang="hu-HU" sz="2200" b="1" dirty="0">
                <a:latin typeface="Georgia" panose="02040502050405020303" pitchFamily="18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Georgia" panose="02040502050405020303" pitchFamily="18" charset="0"/>
              </a:rPr>
              <a:t>“THE EXPERTS ON LOCAL HERITAGE DO NOT ONLY WORK IN INSTITUTIONS – THEY ARE ALSO PART OF THE COMMUNITY.”</a:t>
            </a:r>
            <a:endParaRPr lang="hu-HU" sz="22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828C20-E4FD-6E1C-2EE6-9CC4E15A7167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7A9512FC-409D-1023-C55C-969B30E5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9D30A96-27D5-1E99-3E2D-A0EE0B098FE0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AA73534A-D7F9-524A-7C57-A98F836C9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25856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What Can We Learn in Panagyurishte?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3580" y="1836255"/>
            <a:ext cx="996483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2000"/>
            </a:pPr>
            <a:r>
              <a:rPr lang="en-US" sz="2200" dirty="0">
                <a:latin typeface="Georgia" panose="02040502050405020303" pitchFamily="18" charset="0"/>
              </a:rPr>
              <a:t>It is useful to present each good practice through four key questions:</a:t>
            </a:r>
            <a:endParaRPr sz="2200" dirty="0">
              <a:latin typeface="Georgia" panose="02040502050405020303" pitchFamily="18" charset="0"/>
            </a:endParaRP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lang="en-US" sz="2200" b="1" dirty="0">
                <a:latin typeface="Georgia" panose="02040502050405020303" pitchFamily="18" charset="0"/>
              </a:rPr>
              <a:t>What do we do? </a:t>
            </a:r>
            <a:r>
              <a:rPr lang="en-US" sz="2200" dirty="0">
                <a:latin typeface="Georgia" panose="02040502050405020303" pitchFamily="18" charset="0"/>
              </a:rPr>
              <a:t>– the specific </a:t>
            </a:r>
            <a:r>
              <a:rPr lang="en-US" sz="2200" dirty="0" err="1">
                <a:latin typeface="Georgia" panose="02040502050405020303" pitchFamily="18" charset="0"/>
              </a:rPr>
              <a:t>programme</a:t>
            </a:r>
            <a:r>
              <a:rPr lang="en-US" sz="2200" dirty="0">
                <a:latin typeface="Georgia" panose="02040502050405020303" pitchFamily="18" charset="0"/>
              </a:rPr>
              <a:t> or method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lang="en-US" sz="2200" b="1" dirty="0">
                <a:latin typeface="Georgia" panose="02040502050405020303" pitchFamily="18" charset="0"/>
              </a:rPr>
              <a:t>Who do we involve? </a:t>
            </a:r>
            <a:r>
              <a:rPr lang="en-US" sz="2200" dirty="0">
                <a:latin typeface="Georgia" panose="02040502050405020303" pitchFamily="18" charset="0"/>
              </a:rPr>
              <a:t>– the municipality, institutions, civil society </a:t>
            </a:r>
            <a:r>
              <a:rPr lang="en-US" sz="2200" dirty="0" err="1">
                <a:latin typeface="Georgia" panose="02040502050405020303" pitchFamily="18" charset="0"/>
              </a:rPr>
              <a:t>organisations</a:t>
            </a:r>
            <a:r>
              <a:rPr lang="en-US" sz="2200" dirty="0">
                <a:latin typeface="Georgia" panose="02040502050405020303" pitchFamily="18" charset="0"/>
              </a:rPr>
              <a:t>, young people, older people, </a:t>
            </a:r>
            <a:r>
              <a:rPr lang="en-US" sz="2200" dirty="0" err="1">
                <a:latin typeface="Georgia" panose="02040502050405020303" pitchFamily="18" charset="0"/>
              </a:rPr>
              <a:t>etc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lang="en-US" sz="2200" b="1" dirty="0">
                <a:latin typeface="Georgia" panose="02040502050405020303" pitchFamily="18" charset="0"/>
              </a:rPr>
              <a:t>What changes? </a:t>
            </a:r>
            <a:r>
              <a:rPr lang="en-US" sz="2200" dirty="0">
                <a:latin typeface="Georgia" panose="02040502050405020303" pitchFamily="18" charset="0"/>
              </a:rPr>
              <a:t>– knowledge, cooperation, trust and community identity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lang="en-US" sz="2200" b="1" dirty="0">
                <a:latin typeface="Georgia" panose="02040502050405020303" pitchFamily="18" charset="0"/>
              </a:rPr>
              <a:t>Can it be transferred elsewhere? </a:t>
            </a:r>
            <a:r>
              <a:rPr lang="en-US" sz="2200" dirty="0">
                <a:latin typeface="Georgia" panose="02040502050405020303" pitchFamily="18" charset="0"/>
              </a:rPr>
              <a:t>– costs, resources, necessary partners and time requirements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just">
              <a:spcBef>
                <a:spcPts val="1200"/>
              </a:spcBef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This approach is directly aligned with the objective of the Panagyurishte workshop: to jointly develop the first professional version of the Good Practices Collection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  <a:endParaRPr sz="22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DB8772-ACE2-05C7-4BD4-FFE37AF821B3}"/>
              </a:ext>
            </a:extLst>
          </p:cNvPr>
          <p:cNvSpPr txBox="1">
            <a:spLocks/>
          </p:cNvSpPr>
          <p:nvPr/>
        </p:nvSpPr>
        <p:spPr>
          <a:xfrm>
            <a:off x="10909005" y="230325"/>
            <a:ext cx="1001229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B82A2307-AE07-0875-15DC-DDAE92E8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3DF5929-1DE0-64D1-3A6A-C023688C6028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7163DFBE-D597-D25B-7AE3-9D3525AA3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40080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Three Balatonfűzfő Good Practices – In Brief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701" y="2187112"/>
            <a:ext cx="10188117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lphaUcPeriod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Civil society–municipality partnership: </a:t>
            </a:r>
            <a:r>
              <a:rPr lang="en-US" sz="2200" dirty="0">
                <a:latin typeface="Georgia" panose="02040502050405020303" pitchFamily="18" charset="0"/>
              </a:rPr>
              <a:t>supporting and jointly implementing local initiatives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lphaUcPeriod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Community reinterpretation of industrial heritage:</a:t>
            </a:r>
            <a:r>
              <a:rPr lang="en-US" sz="2200" dirty="0">
                <a:latin typeface="Georgia" panose="02040502050405020303" pitchFamily="18" charset="0"/>
              </a:rPr>
              <a:t> industrial heritage, personal stories, collective memory and local identity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lphaUcPeriod"/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Cultural institution as a community platform: </a:t>
            </a:r>
            <a:r>
              <a:rPr lang="en-US" sz="2200" dirty="0" err="1">
                <a:latin typeface="Georgia" panose="02040502050405020303" pitchFamily="18" charset="0"/>
              </a:rPr>
              <a:t>programmes</a:t>
            </a:r>
            <a:r>
              <a:rPr lang="en-US" sz="2200" dirty="0">
                <a:latin typeface="Georgia" panose="02040502050405020303" pitchFamily="18" charset="0"/>
              </a:rPr>
              <a:t> and meeting places that connect generations and local stakeholders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algn="just">
              <a:spcBef>
                <a:spcPts val="1200"/>
              </a:spcBef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Common element: </a:t>
            </a:r>
            <a:r>
              <a:rPr lang="en-US" sz="2200" dirty="0">
                <a:solidFill>
                  <a:srgbClr val="FF0000"/>
                </a:solidFill>
                <a:latin typeface="Georgia" panose="02040502050405020303" pitchFamily="18" charset="0"/>
              </a:rPr>
              <a:t>local heritage is alive when people have a personal connection to it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0D4145C-9CE6-2061-09DC-C7ACAC07AC1A}"/>
              </a:ext>
            </a:extLst>
          </p:cNvPr>
          <p:cNvSpPr txBox="1">
            <a:spLocks/>
          </p:cNvSpPr>
          <p:nvPr/>
        </p:nvSpPr>
        <p:spPr>
          <a:xfrm>
            <a:off x="10728251" y="230325"/>
            <a:ext cx="1181983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9B2B31A1-B130-FF60-3690-BCC9C7061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AF3DD56-2DB0-DC01-49EF-8479777A731D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576640AE-7486-0E3A-D2EF-D13F7C624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22231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hu-HU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Next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hu-HU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Step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Balatonfűzfő 2027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1941" y="2037533"/>
            <a:ext cx="10188117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The second TANDEM event will take place in Balatonfűzfő, 4–6 June 2027.</a:t>
            </a:r>
            <a:endParaRPr sz="2200" b="1" dirty="0">
              <a:latin typeface="Georgia" panose="02040502050405020303" pitchFamily="18" charset="0"/>
            </a:endParaRPr>
          </a:p>
          <a:p>
            <a:pPr algn="ctr">
              <a:spcBef>
                <a:spcPts val="1200"/>
              </a:spcBef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Focus: </a:t>
            </a:r>
            <a:r>
              <a:rPr lang="en-US" sz="2200" dirty="0">
                <a:latin typeface="Georgia" panose="02040502050405020303" pitchFamily="18" charset="0"/>
              </a:rPr>
              <a:t>participatory heritage governance, intergenerational cooperation and community co-creation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Planned methods: </a:t>
            </a:r>
            <a:r>
              <a:rPr lang="en-US" sz="2200" dirty="0">
                <a:latin typeface="Georgia" panose="02040502050405020303" pitchFamily="18" charset="0"/>
              </a:rPr>
              <a:t>digital storytelling, QR codes, videos, heritage cafés, and joint activities involving young and older generations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Objective: </a:t>
            </a:r>
            <a:r>
              <a:rPr lang="en-US" sz="2200" dirty="0">
                <a:latin typeface="Georgia" panose="02040502050405020303" pitchFamily="18" charset="0"/>
              </a:rPr>
              <a:t>to test and further develop the good practices collected in Panagyurishte in a real local context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lang="en-US" sz="2200" b="1" dirty="0">
                <a:latin typeface="Georgia" panose="02040502050405020303" pitchFamily="18" charset="0"/>
              </a:rPr>
              <a:t>Outcome:</a:t>
            </a:r>
            <a:r>
              <a:rPr lang="en-US" sz="2200" dirty="0">
                <a:latin typeface="Georgia" panose="02040502050405020303" pitchFamily="18" charset="0"/>
              </a:rPr>
              <a:t> contribution to the Heritage Participatory Toolkit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97993F9-66FF-32E9-B3EB-7436C81ED134}"/>
              </a:ext>
            </a:extLst>
          </p:cNvPr>
          <p:cNvSpPr txBox="1">
            <a:spLocks/>
          </p:cNvSpPr>
          <p:nvPr/>
        </p:nvSpPr>
        <p:spPr>
          <a:xfrm>
            <a:off x="10919637" y="230325"/>
            <a:ext cx="990597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IX.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" name="Élőláb helye 9">
            <a:extLst>
              <a:ext uri="{FF2B5EF4-FFF2-40B4-BE49-F238E27FC236}">
                <a16:creationId xmlns:a16="http://schemas.microsoft.com/office/drawing/2014/main" id="{19740E62-E3BE-9264-6662-BF23F7166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6E1A5768-6336-27D8-7DC3-AD656EBD2492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52F6EC5E-FD2F-72CE-E103-5AAECC968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714618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Proposed Method for the Good Practices Collection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5854" y="1899909"/>
            <a:ext cx="972028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/>
            </a:pPr>
            <a:r>
              <a:rPr lang="en-US" sz="2200" dirty="0">
                <a:latin typeface="Georgia" panose="02040502050405020303" pitchFamily="18" charset="0"/>
              </a:rPr>
              <a:t>Each good practice should be presented as a </a:t>
            </a:r>
            <a:r>
              <a:rPr lang="en-US" sz="2200" b="1" dirty="0">
                <a:latin typeface="Georgia" panose="02040502050405020303" pitchFamily="18" charset="0"/>
              </a:rPr>
              <a:t>one-page “card” </a:t>
            </a:r>
            <a:r>
              <a:rPr lang="en-US" sz="2200" dirty="0">
                <a:latin typeface="Georgia" panose="02040502050405020303" pitchFamily="18" charset="0"/>
              </a:rPr>
              <a:t>containing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>
              <a:defRPr sz="1700"/>
            </a:pPr>
            <a:r>
              <a:rPr sz="2200" dirty="0">
                <a:latin typeface="Georgia" panose="02040502050405020303" pitchFamily="18" charset="0"/>
              </a:rPr>
              <a:t>1. </a:t>
            </a:r>
            <a:r>
              <a:rPr lang="hu-HU" sz="2200" dirty="0" err="1">
                <a:latin typeface="Georgia" panose="02040502050405020303" pitchFamily="18" charset="0"/>
              </a:rPr>
              <a:t>Title</a:t>
            </a:r>
            <a:r>
              <a:rPr lang="hu-HU" sz="2200" dirty="0">
                <a:latin typeface="Georgia" panose="02040502050405020303" pitchFamily="18" charset="0"/>
              </a:rPr>
              <a:t> and </a:t>
            </a:r>
            <a:r>
              <a:rPr lang="hu-HU" sz="2200" dirty="0" err="1">
                <a:latin typeface="Georgia" panose="02040502050405020303" pitchFamily="18" charset="0"/>
              </a:rPr>
              <a:t>short</a:t>
            </a:r>
            <a:r>
              <a:rPr lang="hu-HU" sz="2200" dirty="0">
                <a:latin typeface="Georgia" panose="02040502050405020303" pitchFamily="18" charset="0"/>
              </a:rPr>
              <a:t> </a:t>
            </a:r>
            <a:r>
              <a:rPr lang="hu-HU" sz="2200" dirty="0" err="1">
                <a:latin typeface="Georgia" panose="02040502050405020303" pitchFamily="18" charset="0"/>
              </a:rPr>
              <a:t>description</a:t>
            </a:r>
            <a:endParaRPr sz="2200" dirty="0">
              <a:latin typeface="Georgia" panose="02040502050405020303" pitchFamily="18" charset="0"/>
            </a:endParaRP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</a:t>
            </a:r>
            <a:r>
              <a:rPr sz="2200" dirty="0">
                <a:latin typeface="Georgia" panose="02040502050405020303" pitchFamily="18" charset="0"/>
              </a:rPr>
              <a:t>2. </a:t>
            </a:r>
            <a:r>
              <a:rPr lang="en-US" sz="2200" dirty="0">
                <a:latin typeface="Georgia" panose="02040502050405020303" pitchFamily="18" charset="0"/>
              </a:rPr>
              <a:t>Location and implementing partner(s</a:t>
            </a:r>
            <a:r>
              <a:rPr lang="hu-HU" sz="2200" dirty="0">
                <a:latin typeface="Georgia" panose="02040502050405020303" pitchFamily="18" charset="0"/>
              </a:rPr>
              <a:t>)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3. </a:t>
            </a:r>
            <a:r>
              <a:rPr lang="en-US" sz="2200" dirty="0">
                <a:latin typeface="Georgia" panose="02040502050405020303" pitchFamily="18" charset="0"/>
              </a:rPr>
              <a:t>What local problem does it address</a:t>
            </a:r>
            <a:r>
              <a:rPr lang="hu-HU"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</a:t>
            </a:r>
            <a:r>
              <a:rPr sz="2200" dirty="0">
                <a:latin typeface="Georgia" panose="02040502050405020303" pitchFamily="18" charset="0"/>
              </a:rPr>
              <a:t>4. </a:t>
            </a:r>
            <a:r>
              <a:rPr lang="hu-HU" sz="2200" dirty="0" err="1">
                <a:latin typeface="Georgia" panose="02040502050405020303" pitchFamily="18" charset="0"/>
              </a:rPr>
              <a:t>Who</a:t>
            </a:r>
            <a:r>
              <a:rPr lang="hu-HU" sz="2200" dirty="0">
                <a:latin typeface="Georgia" panose="02040502050405020303" pitchFamily="18" charset="0"/>
              </a:rPr>
              <a:t> </a:t>
            </a:r>
            <a:r>
              <a:rPr lang="hu-HU" sz="2200" dirty="0" err="1">
                <a:latin typeface="Georgia" panose="02040502050405020303" pitchFamily="18" charset="0"/>
              </a:rPr>
              <a:t>participates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	</a:t>
            </a:r>
            <a:r>
              <a:rPr sz="2200" dirty="0">
                <a:latin typeface="Georgia" panose="02040502050405020303" pitchFamily="18" charset="0"/>
              </a:rPr>
              <a:t>5. </a:t>
            </a:r>
            <a:r>
              <a:rPr lang="hu-HU" sz="2200" dirty="0" err="1">
                <a:latin typeface="Georgia" panose="02040502050405020303" pitchFamily="18" charset="0"/>
              </a:rPr>
              <a:t>What</a:t>
            </a:r>
            <a:r>
              <a:rPr lang="hu-HU" sz="2200" dirty="0">
                <a:latin typeface="Georgia" panose="02040502050405020303" pitchFamily="18" charset="0"/>
              </a:rPr>
              <a:t> </a:t>
            </a:r>
            <a:r>
              <a:rPr lang="hu-HU" sz="2200" dirty="0" err="1">
                <a:latin typeface="Georgia" panose="02040502050405020303" pitchFamily="18" charset="0"/>
              </a:rPr>
              <a:t>method</a:t>
            </a:r>
            <a:r>
              <a:rPr lang="hu-HU" sz="2200" dirty="0">
                <a:latin typeface="Georgia" panose="02040502050405020303" pitchFamily="18" charset="0"/>
              </a:rPr>
              <a:t> is </a:t>
            </a:r>
            <a:r>
              <a:rPr lang="hu-HU" sz="2200" dirty="0" err="1">
                <a:latin typeface="Georgia" panose="02040502050405020303" pitchFamily="18" charset="0"/>
              </a:rPr>
              <a:t>applied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	</a:t>
            </a:r>
            <a:r>
              <a:rPr sz="2200" dirty="0">
                <a:latin typeface="Georgia" panose="02040502050405020303" pitchFamily="18" charset="0"/>
              </a:rPr>
              <a:t>6. </a:t>
            </a:r>
            <a:r>
              <a:rPr lang="en-US" sz="2200" dirty="0">
                <a:latin typeface="Georgia" panose="02040502050405020303" pitchFamily="18" charset="0"/>
              </a:rPr>
              <a:t>What results have been achieved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</a:t>
            </a:r>
            <a:r>
              <a:rPr sz="2200" dirty="0">
                <a:latin typeface="Georgia" panose="02040502050405020303" pitchFamily="18" charset="0"/>
              </a:rPr>
              <a:t>7. </a:t>
            </a:r>
            <a:r>
              <a:rPr lang="en-US" sz="2200" dirty="0">
                <a:latin typeface="Georgia" panose="02040502050405020303" pitchFamily="18" charset="0"/>
              </a:rPr>
              <a:t>What was the biggest challenge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8</a:t>
            </a:r>
            <a:r>
              <a:rPr sz="2200" dirty="0">
                <a:latin typeface="Georgia" panose="02040502050405020303" pitchFamily="18" charset="0"/>
              </a:rPr>
              <a:t>. </a:t>
            </a:r>
            <a:r>
              <a:rPr lang="en-US" sz="2200" dirty="0">
                <a:latin typeface="Georgia" panose="02040502050405020303" pitchFamily="18" charset="0"/>
              </a:rPr>
              <a:t>What can be transferred to another municipality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</a:t>
            </a:r>
            <a:r>
              <a:rPr sz="2200" dirty="0">
                <a:latin typeface="Georgia" panose="02040502050405020303" pitchFamily="18" charset="0"/>
              </a:rPr>
              <a:t>9. </a:t>
            </a:r>
            <a:r>
              <a:rPr lang="en-US" sz="2200" dirty="0">
                <a:latin typeface="Georgia" panose="02040502050405020303" pitchFamily="18" charset="0"/>
              </a:rPr>
              <a:t>Required time, human and financial resources</a:t>
            </a:r>
            <a:endParaRPr sz="2200" dirty="0">
              <a:latin typeface="Georgia" panose="02040502050405020303" pitchFamily="18" charset="0"/>
            </a:endParaRPr>
          </a:p>
          <a:p>
            <a:pPr>
              <a:defRPr sz="1700"/>
            </a:pPr>
            <a:r>
              <a:rPr sz="2200" dirty="0">
                <a:latin typeface="Georgia" panose="02040502050405020303" pitchFamily="18" charset="0"/>
              </a:rPr>
              <a:t>10. </a:t>
            </a:r>
            <a:r>
              <a:rPr lang="hu-HU" sz="2200" dirty="0">
                <a:latin typeface="Georgia" panose="02040502050405020303" pitchFamily="18" charset="0"/>
              </a:rPr>
              <a:t>Photo/link/</a:t>
            </a:r>
            <a:r>
              <a:rPr lang="hu-HU" sz="2200" dirty="0" err="1">
                <a:latin typeface="Georgia" panose="02040502050405020303" pitchFamily="18" charset="0"/>
              </a:rPr>
              <a:t>further</a:t>
            </a:r>
            <a:r>
              <a:rPr lang="hu-HU" sz="2200" dirty="0">
                <a:latin typeface="Georgia" panose="02040502050405020303" pitchFamily="18" charset="0"/>
              </a:rPr>
              <a:t> </a:t>
            </a:r>
            <a:r>
              <a:rPr lang="hu-HU" sz="2200" dirty="0" err="1">
                <a:latin typeface="Georgia" panose="02040502050405020303" pitchFamily="18" charset="0"/>
              </a:rPr>
              <a:t>information</a:t>
            </a:r>
            <a:endParaRPr sz="22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DDAB21-03E7-5C91-5291-C2CDA1C6714B}"/>
              </a:ext>
            </a:extLst>
          </p:cNvPr>
          <p:cNvSpPr txBox="1">
            <a:spLocks/>
          </p:cNvSpPr>
          <p:nvPr/>
        </p:nvSpPr>
        <p:spPr>
          <a:xfrm>
            <a:off x="10887740" y="230325"/>
            <a:ext cx="1022494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X.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C6855DFC-30E7-FBC3-4C8C-B0DB2118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E5B0286-9832-6FA3-E69D-DEB0761CE2E8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D5099056-7642-9B64-7C8B-E91C9DF9C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7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846138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Balatonfűzfő’s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Message in One Sentence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143" y="2010662"/>
            <a:ext cx="11867707" cy="2836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/>
            </a:pPr>
            <a:r>
              <a:rPr lang="hu-HU"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„</a:t>
            </a:r>
            <a:r>
              <a:rPr lang="en-US"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Cultural heritage is not only what we preserve from the past</a:t>
            </a:r>
            <a:r>
              <a:rPr lang="hu-HU"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,</a:t>
            </a:r>
          </a:p>
          <a:p>
            <a:pPr algn="just">
              <a:defRPr sz="2300"/>
            </a:pPr>
            <a:endParaRPr lang="hu-HU" sz="1200" b="1" cap="all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lang="en-US"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but also what we reinterpret and pass on together</a:t>
            </a:r>
            <a:r>
              <a:rPr lang="hu-HU"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.”</a:t>
            </a:r>
          </a:p>
          <a:p>
            <a:pPr algn="just">
              <a:spcAft>
                <a:spcPts val="1000"/>
              </a:spcAft>
              <a:defRPr sz="2300"/>
            </a:pPr>
            <a:endParaRPr sz="2200" dirty="0"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lang="hu-HU"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Balatonfűzfő’s</a:t>
            </a:r>
            <a:r>
              <a:rPr lang="hu-HU"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hu-HU"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Objective</a:t>
            </a:r>
            <a:r>
              <a:rPr lang="hu-HU"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hu-HU"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within</a:t>
            </a:r>
            <a:r>
              <a:rPr lang="hu-HU"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TANDEM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:</a:t>
            </a:r>
            <a:endParaRPr lang="hu-HU" sz="20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just">
              <a:defRPr sz="2300"/>
            </a:pPr>
            <a:endParaRPr sz="12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lang="en-US"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To connect local stories, institutions and civil society communities in such a way that heritage becomes an active part of both present-day community life and future cooperation.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8FCEA0-D493-5A45-694D-F6D13F65CAC1}"/>
              </a:ext>
            </a:extLst>
          </p:cNvPr>
          <p:cNvSpPr txBox="1">
            <a:spLocks/>
          </p:cNvSpPr>
          <p:nvPr/>
        </p:nvSpPr>
        <p:spPr>
          <a:xfrm>
            <a:off x="10887740" y="230325"/>
            <a:ext cx="1022494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XI.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3617E75B-972A-66E8-AD7E-DB708A433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A35054A-11A7-87F5-B250-2A5DA3A77083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083E210-F9E7-E35E-99B8-C8DDAA2E5023}"/>
              </a:ext>
            </a:extLst>
          </p:cNvPr>
          <p:cNvSpPr txBox="1">
            <a:spLocks/>
          </p:cNvSpPr>
          <p:nvPr/>
        </p:nvSpPr>
        <p:spPr>
          <a:xfrm>
            <a:off x="1981197" y="785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Thank you for your attention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!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FD9D0B7F-6D2E-F9E9-AF16-68EDA0F5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527" y="2450186"/>
            <a:ext cx="5756940" cy="3240000"/>
          </a:xfrm>
          <a:prstGeom prst="rect">
            <a:avLst/>
          </a:prstGeom>
        </p:spPr>
      </p:pic>
      <p:sp>
        <p:nvSpPr>
          <p:cNvPr id="2" name="Élőláb helye 9">
            <a:extLst>
              <a:ext uri="{FF2B5EF4-FFF2-40B4-BE49-F238E27FC236}">
                <a16:creationId xmlns:a16="http://schemas.microsoft.com/office/drawing/2014/main" id="{53B903E3-5025-2FA4-73F7-916E3880E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09FDB79-0B95-FC39-DAD1-338A6B40155A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latin typeface="Georgia" panose="02040502050405020303" pitchFamily="18" charset="0"/>
              </a:rPr>
              <a:t>Practices</a:t>
            </a:r>
            <a:endParaRPr sz="10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ép 19">
            <a:extLst>
              <a:ext uri="{FF2B5EF4-FFF2-40B4-BE49-F238E27FC236}">
                <a16:creationId xmlns:a16="http://schemas.microsoft.com/office/drawing/2014/main" id="{58914974-9B54-195F-D0A0-40C760514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4256">
            <a:off x="3582951" y="571341"/>
            <a:ext cx="5760000" cy="324000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3BDF52A5-9143-3C7B-FC42-2E285D66C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5077">
            <a:off x="7638438" y="3346243"/>
            <a:ext cx="4320000" cy="324000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81602537-58B1-FC6B-1CAB-B74E2896F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71246">
            <a:off x="16474" y="3262290"/>
            <a:ext cx="5111858" cy="340790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B274C88-BEA0-A22C-FD40-65AE92522F03}"/>
              </a:ext>
            </a:extLst>
          </p:cNvPr>
          <p:cNvSpPr txBox="1">
            <a:spLocks/>
          </p:cNvSpPr>
          <p:nvPr/>
        </p:nvSpPr>
        <p:spPr>
          <a:xfrm>
            <a:off x="261761" y="243887"/>
            <a:ext cx="1166847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en-US" sz="3200" b="1" dirty="0">
                <a:solidFill>
                  <a:srgbClr val="00B050"/>
                </a:solidFill>
                <a:latin typeface="Georgia" panose="02040502050405020303" pitchFamily="18" charset="0"/>
              </a:rPr>
              <a:t>We look forward to meeting you soon in Balatonfűzfő</a:t>
            </a:r>
            <a:r>
              <a:rPr lang="hu-HU" sz="3200" b="1" dirty="0">
                <a:solidFill>
                  <a:srgbClr val="00B050"/>
                </a:solidFill>
                <a:latin typeface="Georgia" panose="02040502050405020303" pitchFamily="18" charset="0"/>
              </a:rPr>
              <a:t>!</a:t>
            </a:r>
          </a:p>
        </p:txBody>
      </p:sp>
      <p:sp>
        <p:nvSpPr>
          <p:cNvPr id="2" name="Élőláb helye 9">
            <a:extLst>
              <a:ext uri="{FF2B5EF4-FFF2-40B4-BE49-F238E27FC236}">
                <a16:creationId xmlns:a16="http://schemas.microsoft.com/office/drawing/2014/main" id="{3DBCE312-2C06-39D2-11E8-0A36F5F9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9–11 OCTOBER 2026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9CF8CE7-7A11-C453-8755-04DEA3D95861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lang="hu-HU" sz="1000" dirty="0">
                <a:solidFill>
                  <a:schemeClr val="bg1"/>
                </a:solidFill>
                <a:latin typeface="Georgia" panose="02040502050405020303" pitchFamily="18" charset="0"/>
              </a:rPr>
              <a:t>TANDEM – Balatonfűzfő | Good </a:t>
            </a:r>
            <a:r>
              <a:rPr lang="hu-HU" sz="1000" dirty="0" err="1">
                <a:solidFill>
                  <a:schemeClr val="bg1"/>
                </a:solidFill>
                <a:latin typeface="Georgia" panose="02040502050405020303" pitchFamily="18" charset="0"/>
              </a:rPr>
              <a:t>Practices</a:t>
            </a:r>
            <a:endParaRPr sz="1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8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257</TotalTime>
  <Words>1247</Words>
  <Application>Microsoft Office PowerPoint</Application>
  <PresentationFormat>Szélesvásznú</PresentationFormat>
  <Paragraphs>114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Wingdings</vt:lpstr>
      <vt:lpstr>Office Theme</vt:lpstr>
      <vt:lpstr>BALATONFŰZFŐ – LOCAL GOOD PRACTICES</vt:lpstr>
      <vt:lpstr>Why is TANDEM important for Balatonfűzfő?</vt:lpstr>
      <vt:lpstr>Balatonfűzfő’s Heritage Profile</vt:lpstr>
      <vt:lpstr>Good Practice: Cooperation between Civil Society and the Municipality</vt:lpstr>
      <vt:lpstr>Good Practice: “Community and Industrial Heritage”</vt:lpstr>
      <vt:lpstr>Good Practice: Cultural Programmes as Community Platforms</vt:lpstr>
      <vt:lpstr>Good Practice: Civil Society Diversity and Volunteering</vt:lpstr>
      <vt:lpstr>What Can We Learn in Panagyurishte?</vt:lpstr>
      <vt:lpstr>Three Balatonfűzfő Good Practices – In Brief</vt:lpstr>
      <vt:lpstr>Next Step: Balatonfűzfő 2027</vt:lpstr>
      <vt:lpstr>Proposed Method for the Good Practices Collection</vt:lpstr>
      <vt:lpstr>Balatonfűzfő’s Message in One Sentence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Telepfejl</dc:creator>
  <cp:keywords/>
  <dc:description>generated using python-pptx</dc:description>
  <cp:lastModifiedBy>Attila Nóti</cp:lastModifiedBy>
  <cp:revision>15</cp:revision>
  <dcterms:created xsi:type="dcterms:W3CDTF">2013-01-27T09:14:16Z</dcterms:created>
  <dcterms:modified xsi:type="dcterms:W3CDTF">2026-09-10T16:22:49Z</dcterms:modified>
  <cp:category/>
</cp:coreProperties>
</file>