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38765-D0F2-4834-B26F-FCC107518CB0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33DE3-9801-4B84-85D7-D267E898DF7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72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B82-ABCA-4FAA-B691-191DA1331561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3535-1388-4115-8990-74A3A6E3317A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638C-0870-4166-9699-2D3DC8C3EAC5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9B77-F666-4073-9EC3-96B0221613BF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4497-6C77-46C3-9C13-AFC9C7E1D85D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49C4-59F9-44AD-ACAE-CF5B561C7616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79D0-6B2F-4211-B3DB-FD6DDF0D2312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C60D-FC52-4B27-9EAC-67F904550669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8478-D385-4BEA-8AB7-4698142850D8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1AFC-5591-43DE-95CF-22C4970A951D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B256D-A6AE-42A1-B39A-F275DACC221C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8F94B-088A-493B-B5F4-82ECA2A7B858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67EAEF4F-92F1-A14C-019B-CE651D374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4A47948-6475-A9D3-40A5-9B98E4B53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34531">
            <a:off x="9199108" y="2717670"/>
            <a:ext cx="3452172" cy="2304000"/>
          </a:xfrm>
          <a:prstGeom prst="rect">
            <a:avLst/>
          </a:prstGeom>
          <a:noFill/>
          <a:effectLst>
            <a:glow>
              <a:schemeClr val="accent1"/>
            </a:glow>
            <a:outerShdw sx="1000" sy="1000" algn="ctr" rotWithShape="0">
              <a:srgbClr val="000000"/>
            </a:outerShdw>
            <a:reflection endPos="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>
            <a:bevelB prst="relaxedInset"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075" y="2017860"/>
            <a:ext cx="10931703" cy="1470025"/>
          </a:xfrm>
        </p:spPr>
        <p:txBody>
          <a:bodyPr/>
          <a:lstStyle/>
          <a:p>
            <a:pPr>
              <a:defRPr sz="3400" b="1"/>
            </a:pPr>
            <a:r>
              <a:rPr dirty="0">
                <a:solidFill>
                  <a:srgbClr val="00B050"/>
                </a:solidFill>
                <a:latin typeface="Georgia" panose="02040502050405020303" pitchFamily="18" charset="0"/>
              </a:rPr>
              <a:t>BALATONFŰZFŐ – HELYI JÓ GYAKORLATOK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3614" y="3423684"/>
            <a:ext cx="8735604" cy="2433763"/>
          </a:xfrm>
        </p:spPr>
        <p:txBody>
          <a:bodyPr>
            <a:normAutofit/>
          </a:bodyPr>
          <a:lstStyle/>
          <a:p>
            <a:pPr>
              <a:defRPr sz="2200"/>
            </a:pP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A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kulturális</a:t>
            </a: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örökség</a:t>
            </a: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mint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közösségi</a:t>
            </a: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erőforrás</a:t>
            </a:r>
            <a:endParaRPr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endParaRPr lang="hu-HU" sz="2000" dirty="0">
              <a:latin typeface="Georgia" panose="02040502050405020303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sz="3000" b="1" kern="100" cap="small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TANDEM: Városok és demokrácia</a:t>
            </a:r>
            <a:endParaRPr lang="hu-HU" sz="3000" kern="100" cap="small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sz="3000" b="1" kern="100" cap="small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helyi örökség újraélesztése részvételi demokrácia révén</a:t>
            </a:r>
            <a:endParaRPr lang="hu-HU" sz="3000" kern="100" cap="small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2000" dirty="0">
              <a:latin typeface="Georgia" panose="02040502050405020303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E9D14A1-56CE-C6C0-5C70-E6C21DA06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75" y="313358"/>
            <a:ext cx="3580413" cy="900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1D41A7B-FC7B-701F-604C-CBF3917650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1851" y="313358"/>
            <a:ext cx="1800000" cy="18000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D783451-3F6C-4D42-B48D-24CA4CB986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1416" y="313358"/>
            <a:ext cx="1289167" cy="1440000"/>
          </a:xfrm>
          <a:prstGeom prst="rect">
            <a:avLst/>
          </a:prstGeom>
        </p:spPr>
      </p:pic>
      <p:sp>
        <p:nvSpPr>
          <p:cNvPr id="10" name="Élőláb helye 9">
            <a:extLst>
              <a:ext uri="{FF2B5EF4-FFF2-40B4-BE49-F238E27FC236}">
                <a16:creationId xmlns:a16="http://schemas.microsoft.com/office/drawing/2014/main" id="{EE9F3F30-1BF9-1210-77CE-B95B4C518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0C2B357B-D525-FCC0-3247-F6553662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6" y="624041"/>
            <a:ext cx="10972800" cy="1143000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Miért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fontos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számára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a TANDEM?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2557" y="1767041"/>
            <a:ext cx="932688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Balatonfűzfő </a:t>
            </a:r>
            <a:r>
              <a:rPr sz="2200" b="1" dirty="0" err="1">
                <a:latin typeface="Georgia" panose="02040502050405020303" pitchFamily="18" charset="0"/>
              </a:rPr>
              <a:t>kisvárosi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ahol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ipari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múlt</a:t>
            </a:r>
            <a:r>
              <a:rPr sz="2200" dirty="0">
                <a:latin typeface="Georgia" panose="02040502050405020303" pitchFamily="18" charset="0"/>
              </a:rPr>
              <a:t>, a </a:t>
            </a:r>
            <a:r>
              <a:rPr sz="2200" b="1" dirty="0" err="1">
                <a:latin typeface="Georgia" panose="02040502050405020303" pitchFamily="18" charset="0"/>
              </a:rPr>
              <a:t>balatoni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környezet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b="1" dirty="0">
                <a:latin typeface="Georgia" panose="02040502050405020303" pitchFamily="18" charset="0"/>
              </a:rPr>
              <a:t>civil-</a:t>
            </a:r>
            <a:r>
              <a:rPr sz="2200" b="1" dirty="0" err="1">
                <a:latin typeface="Georgia" panose="02040502050405020303" pitchFamily="18" charset="0"/>
              </a:rPr>
              <a:t>kulturális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élet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alakítja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identitást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A TANDEM </a:t>
            </a:r>
            <a:r>
              <a:rPr sz="2200" dirty="0" err="1">
                <a:latin typeface="Georgia" panose="02040502050405020303" pitchFamily="18" charset="0"/>
              </a:rPr>
              <a:t>célja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hogy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örökséget</a:t>
            </a:r>
            <a:r>
              <a:rPr sz="2200" dirty="0">
                <a:latin typeface="Georgia" panose="02040502050405020303" pitchFamily="18" charset="0"/>
              </a:rPr>
              <a:t> ne </a:t>
            </a:r>
            <a:r>
              <a:rPr sz="2200" dirty="0" err="1">
                <a:latin typeface="Georgia" panose="02040502050405020303" pitchFamily="18" charset="0"/>
              </a:rPr>
              <a:t>csak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megőrizzük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részvétel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demokratikus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párbeszéd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eszközeként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használjuk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projektben</a:t>
            </a:r>
            <a:r>
              <a:rPr sz="2200" dirty="0">
                <a:latin typeface="Georgia" panose="02040502050405020303" pitchFamily="18" charset="0"/>
              </a:rPr>
              <a:t> Balatonfűzfő </a:t>
            </a:r>
            <a:r>
              <a:rPr sz="2200" dirty="0" err="1">
                <a:latin typeface="Georgia" panose="02040502050405020303" pitchFamily="18" charset="0"/>
              </a:rPr>
              <a:t>vezető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partnerként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nemzetközi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együttműködés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tapasztalatát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hozza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panagyurishtei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találkozó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után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példákat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egyszerű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eseménylistaként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átadható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módszerekként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érdemes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bemutatni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7" name="Élőláb helye 9">
            <a:extLst>
              <a:ext uri="{FF2B5EF4-FFF2-40B4-BE49-F238E27FC236}">
                <a16:creationId xmlns:a16="http://schemas.microsoft.com/office/drawing/2014/main" id="{4180223B-950F-80DE-2BC8-2BA7C58F5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A16BD09-C1E2-E4E8-EB2F-0AFC0097D8FB}"/>
              </a:ext>
            </a:extLst>
          </p:cNvPr>
          <p:cNvSpPr txBox="1">
            <a:spLocks/>
          </p:cNvSpPr>
          <p:nvPr/>
        </p:nvSpPr>
        <p:spPr>
          <a:xfrm>
            <a:off x="11254559" y="230325"/>
            <a:ext cx="655675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84B36235-5A4E-F55D-3A0E-007015362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980" y="447204"/>
            <a:ext cx="6780031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örökségi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profilja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6096" y="1554480"/>
            <a:ext cx="9039801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Ipari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örökség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gyári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kultúra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a </a:t>
            </a:r>
            <a:r>
              <a:rPr sz="2200" dirty="0" err="1">
                <a:latin typeface="Georgia" panose="02040502050405020303" pitchFamily="18" charset="0"/>
              </a:rPr>
              <a:t>település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történetének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meghatározó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része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>
                <a:latin typeface="Georgia" panose="02040502050405020303" pitchFamily="18" charset="0"/>
              </a:rPr>
              <a:t>Balatoni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természeti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környezet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élet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fontos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háttere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Helyi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kulturális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élet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művelődési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ház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könyvtár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lang="hu-HU" sz="2200" dirty="0">
                <a:latin typeface="Georgia" panose="02040502050405020303" pitchFamily="18" charset="0"/>
              </a:rPr>
              <a:t>közösségi rendezvénytér, </a:t>
            </a:r>
            <a:r>
              <a:rPr sz="2200" dirty="0" err="1">
                <a:latin typeface="Georgia" panose="02040502050405020303" pitchFamily="18" charset="0"/>
              </a:rPr>
              <a:t>turisztikai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központ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>
                <a:latin typeface="Georgia" panose="02040502050405020303" pitchFamily="18" charset="0"/>
              </a:rPr>
              <a:t>Civil </a:t>
            </a:r>
            <a:r>
              <a:rPr sz="2200" b="1" dirty="0" err="1">
                <a:latin typeface="Georgia" panose="02040502050405020303" pitchFamily="18" charset="0"/>
              </a:rPr>
              <a:t>közösségek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számos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, sport-, </a:t>
            </a:r>
            <a:r>
              <a:rPr sz="2200" dirty="0" err="1">
                <a:latin typeface="Georgia" panose="02040502050405020303" pitchFamily="18" charset="0"/>
              </a:rPr>
              <a:t>nyugdíjas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hagyományőrző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szervezet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>
                <a:latin typeface="Georgia" panose="02040502050405020303" pitchFamily="18" charset="0"/>
              </a:rPr>
              <a:t>Nemzetközi </a:t>
            </a:r>
            <a:r>
              <a:rPr sz="2200" b="1" dirty="0" err="1">
                <a:latin typeface="Georgia" panose="02040502050405020303" pitchFamily="18" charset="0"/>
              </a:rPr>
              <a:t>kapcsolatok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testvérvárosi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együttműködések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a TANDEM </a:t>
            </a:r>
            <a:r>
              <a:rPr sz="2200" dirty="0" err="1">
                <a:latin typeface="Georgia" panose="02040502050405020303" pitchFamily="18" charset="0"/>
              </a:rPr>
              <a:t>partnerség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0EE2271E-2957-2656-2030-8AFD0D48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8F817F3-2A72-84FB-D6B9-4E7F88D35872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5F7E3E-D1FA-F1A3-E7DA-8C112B518480}"/>
              </a:ext>
            </a:extLst>
          </p:cNvPr>
          <p:cNvSpPr txBox="1">
            <a:spLocks/>
          </p:cNvSpPr>
          <p:nvPr/>
        </p:nvSpPr>
        <p:spPr>
          <a:xfrm>
            <a:off x="11254559" y="230325"/>
            <a:ext cx="655675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BED32547-81E3-5660-2EB7-B99603B9D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24041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civil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önkormányzati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együttműködés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9138" y="1959367"/>
            <a:ext cx="927371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Balatonfűzfőn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önkormányzat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mellett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sokféle</a:t>
            </a:r>
            <a:r>
              <a:rPr sz="2200" b="1" dirty="0">
                <a:latin typeface="Georgia" panose="02040502050405020303" pitchFamily="18" charset="0"/>
              </a:rPr>
              <a:t> civil </a:t>
            </a:r>
            <a:r>
              <a:rPr sz="2200" b="1" dirty="0" err="1">
                <a:latin typeface="Georgia" panose="02040502050405020303" pitchFamily="18" charset="0"/>
              </a:rPr>
              <a:t>szervezet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működik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amelyek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, sport-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társadalmi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feladatokat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vállalnak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civil </a:t>
            </a:r>
            <a:r>
              <a:rPr sz="2200" dirty="0" err="1">
                <a:latin typeface="Georgia" panose="02040502050405020303" pitchFamily="18" charset="0"/>
              </a:rPr>
              <a:t>szervezetek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támogatása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lehetőséget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teremt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arra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hogy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saját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kezdeményezésekkel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jelenjenek</a:t>
            </a:r>
            <a:r>
              <a:rPr sz="2200" dirty="0">
                <a:latin typeface="Georgia" panose="02040502050405020303" pitchFamily="18" charset="0"/>
              </a:rPr>
              <a:t> meg.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en-US" sz="2200" dirty="0">
                <a:latin typeface="Georgia" panose="02040502050405020303" pitchFamily="18" charset="0"/>
              </a:rPr>
              <a:t>The essence of the good practice: the municipality should not act solely as a </a:t>
            </a:r>
            <a:r>
              <a:rPr lang="en-US" sz="2200" dirty="0" err="1">
                <a:latin typeface="Georgia" panose="02040502050405020303" pitchFamily="18" charset="0"/>
              </a:rPr>
              <a:t>programme</a:t>
            </a:r>
            <a:r>
              <a:rPr lang="en-US" sz="2200" dirty="0">
                <a:latin typeface="Georgia" panose="02040502050405020303" pitchFamily="18" charset="0"/>
              </a:rPr>
              <a:t> </a:t>
            </a:r>
            <a:r>
              <a:rPr lang="en-US" sz="2200" dirty="0" err="1">
                <a:latin typeface="Georgia" panose="02040502050405020303" pitchFamily="18" charset="0"/>
              </a:rPr>
              <a:t>organiser</a:t>
            </a:r>
            <a:r>
              <a:rPr lang="en-US" sz="2200" dirty="0">
                <a:latin typeface="Georgia" panose="02040502050405020303" pitchFamily="18" charset="0"/>
              </a:rPr>
              <a:t>, but also as a </a:t>
            </a:r>
            <a:r>
              <a:rPr lang="en-US" sz="2200" b="1" dirty="0">
                <a:latin typeface="Georgia" panose="02040502050405020303" pitchFamily="18" charset="0"/>
              </a:rPr>
              <a:t>partner and supporter</a:t>
            </a:r>
            <a:r>
              <a:rPr lang="en-US"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b="1" dirty="0">
                <a:latin typeface="Georgia" panose="02040502050405020303" pitchFamily="18" charset="0"/>
              </a:rPr>
              <a:t>TANDEM-</a:t>
            </a:r>
            <a:r>
              <a:rPr sz="2200" b="1" dirty="0" err="1">
                <a:latin typeface="Georgia" panose="02040502050405020303" pitchFamily="18" charset="0"/>
              </a:rPr>
              <a:t>tanulság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akkor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válik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erőforrássá</a:t>
            </a:r>
            <a:r>
              <a:rPr sz="2200" dirty="0">
                <a:latin typeface="Georgia" panose="02040502050405020303" pitchFamily="18" charset="0"/>
              </a:rPr>
              <a:t>, ha a </a:t>
            </a:r>
            <a:r>
              <a:rPr sz="2200" dirty="0" err="1">
                <a:latin typeface="Georgia" panose="02040502050405020303" pitchFamily="18" charset="0"/>
              </a:rPr>
              <a:t>helyiek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nemcsak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fogyasztói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alakítói</a:t>
            </a:r>
            <a:r>
              <a:rPr sz="2200" dirty="0">
                <a:latin typeface="Georgia" panose="02040502050405020303" pitchFamily="18" charset="0"/>
              </a:rPr>
              <a:t> is a </a:t>
            </a:r>
            <a:r>
              <a:rPr sz="2200" dirty="0" err="1">
                <a:latin typeface="Georgia" panose="02040502050405020303" pitchFamily="18" charset="0"/>
              </a:rPr>
              <a:t>programoknak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27025EF7-132A-77D7-080C-F4ED1180E0F1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CD4E7B1-21B6-3083-BD90-91148E6C745E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45AE94-CA8D-2B91-BA6C-A4DF8E75D767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030EFD21-CAC2-AF17-C3CB-B02E816D7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023" y="846138"/>
            <a:ext cx="9299947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„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közösség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gyári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kultúra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3579" y="1989138"/>
            <a:ext cx="996483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gyári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múlt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pusztán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ipartörténeti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adat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személyes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emlékek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b="1" dirty="0" err="1">
                <a:latin typeface="Georgia" panose="02040502050405020303" pitchFamily="18" charset="0"/>
              </a:rPr>
              <a:t>családi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történetek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identitás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hordozója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b="1" dirty="0">
                <a:latin typeface="Georgia" panose="02040502050405020303" pitchFamily="18" charset="0"/>
              </a:rPr>
              <a:t>„</a:t>
            </a:r>
            <a:r>
              <a:rPr sz="2200" b="1" dirty="0" err="1">
                <a:latin typeface="Georgia" panose="02040502050405020303" pitchFamily="18" charset="0"/>
              </a:rPr>
              <a:t>Közösség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gyári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kultúra</a:t>
            </a:r>
            <a:r>
              <a:rPr sz="2200" b="1" dirty="0">
                <a:latin typeface="Georgia" panose="02040502050405020303" pitchFamily="18" charset="0"/>
              </a:rPr>
              <a:t> – 100 </a:t>
            </a:r>
            <a:r>
              <a:rPr sz="2200" b="1" dirty="0" err="1">
                <a:latin typeface="Georgia" panose="02040502050405020303" pitchFamily="18" charset="0"/>
              </a:rPr>
              <a:t>év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lenyomata</a:t>
            </a:r>
            <a:r>
              <a:rPr sz="2200" b="1" dirty="0">
                <a:latin typeface="Georgia" panose="02040502050405020303" pitchFamily="18" charset="0"/>
              </a:rPr>
              <a:t> Balatonfűzfőn” </a:t>
            </a:r>
            <a:r>
              <a:rPr sz="2200" dirty="0">
                <a:latin typeface="Georgia" panose="02040502050405020303" pitchFamily="18" charset="0"/>
              </a:rPr>
              <a:t>program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példa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arra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hogyan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lehet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múltat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eseményen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keresztül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témává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tenni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módszer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továbbfejleszthető</a:t>
            </a:r>
            <a:r>
              <a:rPr sz="2200" dirty="0">
                <a:latin typeface="Georgia" panose="02040502050405020303" pitchFamily="18" charset="0"/>
              </a:rPr>
              <a:t>: oral history, </a:t>
            </a:r>
            <a:r>
              <a:rPr sz="2200" dirty="0" err="1">
                <a:latin typeface="Georgia" panose="02040502050405020303" pitchFamily="18" charset="0"/>
              </a:rPr>
              <a:t>fotó</a:t>
            </a:r>
            <a:r>
              <a:rPr sz="2200" dirty="0">
                <a:latin typeface="Georgia" panose="02040502050405020303" pitchFamily="18" charset="0"/>
              </a:rPr>
              <a:t>-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tárgygyűjtés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digitális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történetmesélés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emlékezeti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térkép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hu-HU" sz="2200" b="1" dirty="0">
                <a:latin typeface="Georgia" panose="02040502050405020303" pitchFamily="18" charset="0"/>
              </a:rPr>
              <a:t>TANDEM-érték:</a:t>
            </a:r>
            <a:r>
              <a:rPr lang="hu-HU" sz="2200" dirty="0">
                <a:latin typeface="Georgia" panose="02040502050405020303" pitchFamily="18" charset="0"/>
              </a:rPr>
              <a:t> az örökség személyes történeteken keresztül több generáció számára válik hozzáférhetővé.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AA745AA8-7ED2-CE32-A2A9-6E45D7F75485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43151671-C091-2921-668F-40B124B85564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6298E47-5AFD-DF70-3AC7-FB438B1AE3CE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IV.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0AEBE9BD-4458-19A3-1A1F-62A1D156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40080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kulturális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programok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mint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közösségi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platformok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836" y="2137782"/>
            <a:ext cx="1012432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Vágfalvi Ottó </a:t>
            </a:r>
            <a:r>
              <a:rPr sz="2200" dirty="0" err="1">
                <a:latin typeface="Georgia" panose="02040502050405020303" pitchFamily="18" charset="0"/>
              </a:rPr>
              <a:t>Művelődési</a:t>
            </a:r>
            <a:r>
              <a:rPr sz="2200" dirty="0">
                <a:latin typeface="Georgia" panose="02040502050405020303" pitchFamily="18" charset="0"/>
              </a:rPr>
              <a:t> Ház, </a:t>
            </a:r>
            <a:r>
              <a:rPr sz="2200" dirty="0" err="1">
                <a:latin typeface="Georgia" panose="02040502050405020303" pitchFamily="18" charset="0"/>
              </a:rPr>
              <a:t>Könyvtár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Turisztikai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Központ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programjai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találkozási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pontot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teremtenek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kiállítások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előadások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zenei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különböző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korosztályokat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érdeklődési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köröket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kapcsolhatnak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össze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akkor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gyakorlattá</a:t>
            </a:r>
            <a:r>
              <a:rPr sz="2200" dirty="0">
                <a:latin typeface="Georgia" panose="02040502050405020303" pitchFamily="18" charset="0"/>
              </a:rPr>
              <a:t>, ha a </a:t>
            </a:r>
            <a:r>
              <a:rPr sz="2200" b="1" dirty="0" err="1">
                <a:latin typeface="Georgia" panose="02040502050405020303" pitchFamily="18" charset="0"/>
              </a:rPr>
              <a:t>közösség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bevonása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már</a:t>
            </a:r>
            <a:r>
              <a:rPr sz="2200" b="1" dirty="0">
                <a:latin typeface="Georgia" panose="02040502050405020303" pitchFamily="18" charset="0"/>
              </a:rPr>
              <a:t> a </a:t>
            </a:r>
            <a:r>
              <a:rPr sz="2200" b="1" dirty="0" err="1">
                <a:latin typeface="Georgia" panose="02040502050405020303" pitchFamily="18" charset="0"/>
              </a:rPr>
              <a:t>tervezésnél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megjelenik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 err="1">
                <a:latin typeface="Georgia" panose="02040502050405020303" pitchFamily="18" charset="0"/>
              </a:rPr>
              <a:t>Fejlesztési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irány</a:t>
            </a:r>
            <a:r>
              <a:rPr sz="2200" dirty="0">
                <a:latin typeface="Georgia" panose="02040502050405020303" pitchFamily="18" charset="0"/>
              </a:rPr>
              <a:t>: </a:t>
            </a:r>
            <a:r>
              <a:rPr sz="2200" b="1" dirty="0">
                <a:latin typeface="Georgia" panose="02040502050405020303" pitchFamily="18" charset="0"/>
              </a:rPr>
              <a:t>„Mit </a:t>
            </a:r>
            <a:r>
              <a:rPr sz="2200" b="1" dirty="0" err="1">
                <a:latin typeface="Georgia" panose="02040502050405020303" pitchFamily="18" charset="0"/>
              </a:rPr>
              <a:t>szeretnénk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megőrizni</a:t>
            </a:r>
            <a:r>
              <a:rPr sz="2200" b="1" dirty="0">
                <a:latin typeface="Georgia" panose="02040502050405020303" pitchFamily="18" charset="0"/>
              </a:rPr>
              <a:t>?</a:t>
            </a:r>
            <a:r>
              <a:rPr sz="2200" dirty="0">
                <a:latin typeface="Georgia" panose="02040502050405020303" pitchFamily="18" charset="0"/>
              </a:rPr>
              <a:t>” – </a:t>
            </a:r>
            <a:r>
              <a:rPr sz="2200" dirty="0" err="1">
                <a:latin typeface="Georgia" panose="02040502050405020303" pitchFamily="18" charset="0"/>
              </a:rPr>
              <a:t>rendszeres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beszélgetések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örökségről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34C130EA-93BD-929F-8A97-C5A5D263DFB8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BA1BA32-5D1A-1AE7-BC27-E407B44CBC29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00A9B8-EF3E-8DFD-8A8F-78D62E4ED1E4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1EA6960F-8B6D-844B-2956-42C15F18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80802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civil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sokszínűség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önkéntesség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836" y="2143256"/>
            <a:ext cx="1012432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település</a:t>
            </a:r>
            <a:r>
              <a:rPr sz="2200" dirty="0">
                <a:latin typeface="Georgia" panose="02040502050405020303" pitchFamily="18" charset="0"/>
              </a:rPr>
              <a:t> civil </a:t>
            </a:r>
            <a:r>
              <a:rPr sz="2200" dirty="0" err="1">
                <a:latin typeface="Georgia" panose="02040502050405020303" pitchFamily="18" charset="0"/>
              </a:rPr>
              <a:t>szervezetei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sokféle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tudást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kapcsolati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hálót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képviselnek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 err="1">
                <a:latin typeface="Georgia" panose="02040502050405020303" pitchFamily="18" charset="0"/>
              </a:rPr>
              <a:t>Különösen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értékesek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azok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közösségek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amelyek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egy-egy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korosztályt</a:t>
            </a:r>
            <a:r>
              <a:rPr sz="2200" dirty="0">
                <a:latin typeface="Georgia" panose="02040502050405020303" pitchFamily="18" charset="0"/>
              </a:rPr>
              <a:t>, sport- </a:t>
            </a:r>
            <a:r>
              <a:rPr sz="2200" dirty="0" err="1">
                <a:latin typeface="Georgia" panose="02040502050405020303" pitchFamily="18" charset="0"/>
              </a:rPr>
              <a:t>vagy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területet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illetve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hagyományt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tartanak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életben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örökségirányítás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egyik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kulcsa</a:t>
            </a:r>
            <a:r>
              <a:rPr sz="2200" dirty="0">
                <a:latin typeface="Georgia" panose="02040502050405020303" pitchFamily="18" charset="0"/>
              </a:rPr>
              <a:t> a civil </a:t>
            </a:r>
            <a:r>
              <a:rPr sz="2200" dirty="0" err="1">
                <a:latin typeface="Georgia" panose="02040502050405020303" pitchFamily="18" charset="0"/>
              </a:rPr>
              <a:t>szervezetek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tudásának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összekapcsolása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önkormányzati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döntéshozatallal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b="1" dirty="0">
                <a:latin typeface="Georgia" panose="02040502050405020303" pitchFamily="18" charset="0"/>
              </a:rPr>
              <a:t>TANDEM-</a:t>
            </a:r>
            <a:r>
              <a:rPr sz="2200" b="1" dirty="0" err="1">
                <a:latin typeface="Georgia" panose="02040502050405020303" pitchFamily="18" charset="0"/>
              </a:rPr>
              <a:t>üzenet</a:t>
            </a:r>
            <a:r>
              <a:rPr sz="2200" b="1" dirty="0">
                <a:latin typeface="Georgia" panose="02040502050405020303" pitchFamily="18" charset="0"/>
              </a:rPr>
              <a:t>: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lang="hu-HU" sz="2200" dirty="0">
                <a:solidFill>
                  <a:srgbClr val="FF0000"/>
                </a:solidFill>
                <a:latin typeface="Georgia" panose="02040502050405020303" pitchFamily="18" charset="0"/>
              </a:rPr>
              <a:t>„A HELYI ÖRÖKSÉG SZAKÉRTŐI NEMCSAK AZ INTÉZMÉNYEKBEN DOLGOZNAK – A KÖZÖSSÉGBEN IS OTT VANNAK.”</a:t>
            </a:r>
            <a:endParaRPr sz="22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2ABE5915-53FE-2963-17B9-55FFCC2EE871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A40465BA-C30D-B276-2ECC-CA0A17D8B2DA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828C20-E4FD-6E1C-2EE6-9CC4E15A7167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AA73534A-D7F9-524A-7C57-A98F836C9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25856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Mit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tanulhatunk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Panagyurishte-ben?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3580" y="1836255"/>
            <a:ext cx="996483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gyakorlatot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érdemes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négy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kérdés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mentén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bemutatni</a:t>
            </a:r>
            <a:r>
              <a:rPr sz="2200" dirty="0">
                <a:latin typeface="Georgia" panose="02040502050405020303" pitchFamily="18" charset="0"/>
              </a:rPr>
              <a:t>: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>
                <a:latin typeface="Georgia" panose="02040502050405020303" pitchFamily="18" charset="0"/>
              </a:rPr>
              <a:t>Mit </a:t>
            </a:r>
            <a:r>
              <a:rPr sz="2200" b="1" dirty="0" err="1">
                <a:latin typeface="Georgia" panose="02040502050405020303" pitchFamily="18" charset="0"/>
              </a:rPr>
              <a:t>csinálunk</a:t>
            </a:r>
            <a:r>
              <a:rPr sz="2200" b="1" dirty="0">
                <a:latin typeface="Georgia" panose="02040502050405020303" pitchFamily="18" charset="0"/>
              </a:rPr>
              <a:t>? </a:t>
            </a:r>
            <a:r>
              <a:rPr sz="2200" dirty="0">
                <a:latin typeface="Georgia" panose="02040502050405020303" pitchFamily="18" charset="0"/>
              </a:rPr>
              <a:t>– a </a:t>
            </a:r>
            <a:r>
              <a:rPr sz="2200" dirty="0" err="1">
                <a:latin typeface="Georgia" panose="02040502050405020303" pitchFamily="18" charset="0"/>
              </a:rPr>
              <a:t>konkrét</a:t>
            </a:r>
            <a:r>
              <a:rPr sz="2200" dirty="0">
                <a:latin typeface="Georgia" panose="02040502050405020303" pitchFamily="18" charset="0"/>
              </a:rPr>
              <a:t> program </a:t>
            </a:r>
            <a:r>
              <a:rPr sz="2200" dirty="0" err="1">
                <a:latin typeface="Georgia" panose="02040502050405020303" pitchFamily="18" charset="0"/>
              </a:rPr>
              <a:t>vagy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módszer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>
                <a:latin typeface="Georgia" panose="02040502050405020303" pitchFamily="18" charset="0"/>
              </a:rPr>
              <a:t>Kiket </a:t>
            </a:r>
            <a:r>
              <a:rPr sz="2200" b="1" dirty="0" err="1">
                <a:latin typeface="Georgia" panose="02040502050405020303" pitchFamily="18" charset="0"/>
              </a:rPr>
              <a:t>vonunk</a:t>
            </a:r>
            <a:r>
              <a:rPr sz="2200" b="1" dirty="0">
                <a:latin typeface="Georgia" panose="02040502050405020303" pitchFamily="18" charset="0"/>
              </a:rPr>
              <a:t> be?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önkormányzat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intézmény</a:t>
            </a:r>
            <a:r>
              <a:rPr sz="2200" dirty="0">
                <a:latin typeface="Georgia" panose="02040502050405020303" pitchFamily="18" charset="0"/>
              </a:rPr>
              <a:t>, civil </a:t>
            </a:r>
            <a:r>
              <a:rPr sz="2200" dirty="0" err="1">
                <a:latin typeface="Georgia" panose="02040502050405020303" pitchFamily="18" charset="0"/>
              </a:rPr>
              <a:t>szervezet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fiatalok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idősek</a:t>
            </a:r>
            <a:r>
              <a:rPr lang="hu-HU"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stb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>
                <a:latin typeface="Georgia" panose="02040502050405020303" pitchFamily="18" charset="0"/>
              </a:rPr>
              <a:t>Mi </a:t>
            </a:r>
            <a:r>
              <a:rPr sz="2200" b="1" dirty="0" err="1">
                <a:latin typeface="Georgia" panose="02040502050405020303" pitchFamily="18" charset="0"/>
              </a:rPr>
              <a:t>változik</a:t>
            </a:r>
            <a:r>
              <a:rPr sz="2200" b="1" dirty="0">
                <a:latin typeface="Georgia" panose="02040502050405020303" pitchFamily="18" charset="0"/>
              </a:rPr>
              <a:t>?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tudás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együttműködés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bizalom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 err="1">
                <a:latin typeface="Georgia" panose="02040502050405020303" pitchFamily="18" charset="0"/>
              </a:rPr>
              <a:t>Átültethető</a:t>
            </a:r>
            <a:r>
              <a:rPr sz="2200" b="1" dirty="0">
                <a:latin typeface="Georgia" panose="02040502050405020303" pitchFamily="18" charset="0"/>
              </a:rPr>
              <a:t>-e </a:t>
            </a:r>
            <a:r>
              <a:rPr sz="2200" b="1" dirty="0" err="1">
                <a:latin typeface="Georgia" panose="02040502050405020303" pitchFamily="18" charset="0"/>
              </a:rPr>
              <a:t>máshová</a:t>
            </a:r>
            <a:r>
              <a:rPr sz="2200" b="1" dirty="0">
                <a:latin typeface="Georgia" panose="02040502050405020303" pitchFamily="18" charset="0"/>
              </a:rPr>
              <a:t>?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költség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erőforrás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szükséges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partnerek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idő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just">
              <a:spcBef>
                <a:spcPts val="1200"/>
              </a:spcBef>
              <a:defRPr sz="2000"/>
            </a:pPr>
            <a:r>
              <a:rPr sz="2200" dirty="0">
                <a:latin typeface="Georgia" panose="02040502050405020303" pitchFamily="18" charset="0"/>
              </a:rPr>
              <a:t>Ez </a:t>
            </a:r>
            <a:r>
              <a:rPr sz="2200" dirty="0" err="1">
                <a:latin typeface="Georgia" panose="02040502050405020303" pitchFamily="18" charset="0"/>
              </a:rPr>
              <a:t>illeszkedik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panagyurishtei</a:t>
            </a:r>
            <a:r>
              <a:rPr sz="2200" dirty="0">
                <a:latin typeface="Georgia" panose="02040502050405020303" pitchFamily="18" charset="0"/>
              </a:rPr>
              <a:t> workshop </a:t>
            </a:r>
            <a:r>
              <a:rPr sz="2200" dirty="0" err="1">
                <a:latin typeface="Georgia" panose="02040502050405020303" pitchFamily="18" charset="0"/>
              </a:rPr>
              <a:t>céljához</a:t>
            </a:r>
            <a:r>
              <a:rPr sz="2200" dirty="0">
                <a:latin typeface="Georgia" panose="02040502050405020303" pitchFamily="18" charset="0"/>
              </a:rPr>
              <a:t>: a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Gyűjteménye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első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szakmai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változatának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kialakításához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5222EED4-8A4C-3520-6F7A-66C42E095DF4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0CD9B5E-8EC9-5704-2C80-F0A6DF288960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DB8772-ACE2-05C7-4BD4-FFE37AF821B3}"/>
              </a:ext>
            </a:extLst>
          </p:cNvPr>
          <p:cNvSpPr txBox="1">
            <a:spLocks/>
          </p:cNvSpPr>
          <p:nvPr/>
        </p:nvSpPr>
        <p:spPr>
          <a:xfrm>
            <a:off x="10909005" y="230325"/>
            <a:ext cx="1001229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7163DFBE-D597-D25B-7AE3-9D3525AA3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40080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Három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röviden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701" y="2187112"/>
            <a:ext cx="10188117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lphaUcPeriod"/>
              <a:defRPr sz="2000"/>
            </a:pPr>
            <a:r>
              <a:rPr sz="2200" b="1" dirty="0">
                <a:latin typeface="Georgia" panose="02040502050405020303" pitchFamily="18" charset="0"/>
              </a:rPr>
              <a:t>Civil–</a:t>
            </a:r>
            <a:r>
              <a:rPr sz="2200" b="1" dirty="0" err="1">
                <a:latin typeface="Georgia" panose="02040502050405020303" pitchFamily="18" charset="0"/>
              </a:rPr>
              <a:t>önkormányzati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partnerség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kezdeményezések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támogatása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megvalósítása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lphaUcPeriod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Ipari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örökség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újraértelmezése</a:t>
            </a:r>
            <a:r>
              <a:rPr sz="2200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gyári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kultúra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személyes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emlékezet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lphaUcPeriod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Kulturális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intézmény</a:t>
            </a:r>
            <a:r>
              <a:rPr sz="2200" b="1" dirty="0">
                <a:latin typeface="Georgia" panose="02040502050405020303" pitchFamily="18" charset="0"/>
              </a:rPr>
              <a:t> mint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platform: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találkozási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pontok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generációk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szereplők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összekapcsolása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algn="just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Közös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elem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a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helyi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örökség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akkor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élő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, ha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az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emberek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személyesen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kapcsolódnak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hozzá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1272E206-E3B5-446F-7967-DAAA47359908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69CDE99-76A7-AB93-1302-0121112AEED8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0D4145C-9CE6-2061-09DC-C7ACAC07AC1A}"/>
              </a:ext>
            </a:extLst>
          </p:cNvPr>
          <p:cNvSpPr txBox="1">
            <a:spLocks/>
          </p:cNvSpPr>
          <p:nvPr/>
        </p:nvSpPr>
        <p:spPr>
          <a:xfrm>
            <a:off x="10728251" y="230325"/>
            <a:ext cx="1181983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576640AE-7486-0E3A-D2EF-D13F7C624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22231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Következő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lépés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Balatonfűzfő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1941" y="2037533"/>
            <a:ext cx="101881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/>
            </a:pPr>
            <a:r>
              <a:rPr sz="2200" b="1" dirty="0">
                <a:latin typeface="Georgia" panose="02040502050405020303" pitchFamily="18" charset="0"/>
              </a:rPr>
              <a:t>A </a:t>
            </a:r>
            <a:r>
              <a:rPr sz="2200" b="1" dirty="0" err="1">
                <a:latin typeface="Georgia" panose="02040502050405020303" pitchFamily="18" charset="0"/>
              </a:rPr>
              <a:t>második</a:t>
            </a:r>
            <a:r>
              <a:rPr sz="2200" b="1" dirty="0">
                <a:latin typeface="Georgia" panose="02040502050405020303" pitchFamily="18" charset="0"/>
              </a:rPr>
              <a:t> TANDEM </a:t>
            </a:r>
            <a:r>
              <a:rPr sz="2200" b="1" dirty="0" err="1">
                <a:latin typeface="Georgia" panose="02040502050405020303" pitchFamily="18" charset="0"/>
              </a:rPr>
              <a:t>esemény</a:t>
            </a:r>
            <a:r>
              <a:rPr sz="2200" b="1" dirty="0">
                <a:latin typeface="Georgia" panose="02040502050405020303" pitchFamily="18" charset="0"/>
              </a:rPr>
              <a:t> Balatonfűzfőn: 2027. </a:t>
            </a:r>
            <a:r>
              <a:rPr sz="2200" b="1" dirty="0" err="1">
                <a:latin typeface="Georgia" panose="02040502050405020303" pitchFamily="18" charset="0"/>
              </a:rPr>
              <a:t>június</a:t>
            </a:r>
            <a:r>
              <a:rPr sz="2200" b="1" dirty="0">
                <a:latin typeface="Georgia" panose="02040502050405020303" pitchFamily="18" charset="0"/>
              </a:rPr>
              <a:t> 4–6.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Fókusz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örökségirányítás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intergenerációs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együttműködés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alkotás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Tervezett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módszerek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digitális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történetmesélés</a:t>
            </a:r>
            <a:r>
              <a:rPr sz="2200" dirty="0">
                <a:latin typeface="Georgia" panose="02040502050405020303" pitchFamily="18" charset="0"/>
              </a:rPr>
              <a:t>, QR-</a:t>
            </a:r>
            <a:r>
              <a:rPr sz="2200" dirty="0" err="1">
                <a:latin typeface="Georgia" panose="02040502050405020303" pitchFamily="18" charset="0"/>
              </a:rPr>
              <a:t>kódok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videók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örökségkávézók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közös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fiatal</a:t>
            </a:r>
            <a:r>
              <a:rPr sz="2200" dirty="0">
                <a:latin typeface="Georgia" panose="02040502050405020303" pitchFamily="18" charset="0"/>
              </a:rPr>
              <a:t>–</a:t>
            </a:r>
            <a:r>
              <a:rPr sz="2200" dirty="0" err="1">
                <a:latin typeface="Georgia" panose="02040502050405020303" pitchFamily="18" charset="0"/>
              </a:rPr>
              <a:t>idős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Cél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>
                <a:latin typeface="Georgia" panose="02040502050405020303" pitchFamily="18" charset="0"/>
              </a:rPr>
              <a:t>a Panagyurishte-ben </a:t>
            </a:r>
            <a:r>
              <a:rPr sz="2200" dirty="0" err="1">
                <a:latin typeface="Georgia" panose="02040502050405020303" pitchFamily="18" charset="0"/>
              </a:rPr>
              <a:t>összegyűjtött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kipróbálása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továbbfejlesztése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valós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környezetben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Eredmény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hozzájárulás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Eszköztárhoz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EC6CF6FD-8985-9D4E-D419-2BEADD1B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24A9FEBA-4659-6A5D-FED4-DC9C186B89CD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97993F9-66FF-32E9-B3EB-7436C81ED134}"/>
              </a:ext>
            </a:extLst>
          </p:cNvPr>
          <p:cNvSpPr txBox="1">
            <a:spLocks/>
          </p:cNvSpPr>
          <p:nvPr/>
        </p:nvSpPr>
        <p:spPr>
          <a:xfrm>
            <a:off x="10919637" y="230325"/>
            <a:ext cx="990597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IX.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52F6EC5E-FD2F-72CE-E103-5AAECC968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714618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Javasolt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módszer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a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Gyakorlatok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Gyűjteményéhez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5854" y="1899909"/>
            <a:ext cx="972028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/>
            </a:pPr>
            <a:r>
              <a:rPr sz="2200" dirty="0">
                <a:latin typeface="Georgia" panose="02040502050405020303" pitchFamily="18" charset="0"/>
              </a:rPr>
              <a:t>Minden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egyoldalas</a:t>
            </a:r>
            <a:r>
              <a:rPr sz="2200" b="1" dirty="0">
                <a:latin typeface="Georgia" panose="02040502050405020303" pitchFamily="18" charset="0"/>
              </a:rPr>
              <a:t> „</a:t>
            </a:r>
            <a:r>
              <a:rPr sz="2200" b="1" dirty="0" err="1">
                <a:latin typeface="Georgia" panose="02040502050405020303" pitchFamily="18" charset="0"/>
              </a:rPr>
              <a:t>kártya</a:t>
            </a:r>
            <a:r>
              <a:rPr sz="2200" b="1" dirty="0">
                <a:latin typeface="Georgia" panose="02040502050405020303" pitchFamily="18" charset="0"/>
              </a:rPr>
              <a:t>” </a:t>
            </a:r>
            <a:r>
              <a:rPr sz="2200" dirty="0" err="1">
                <a:latin typeface="Georgia" panose="02040502050405020303" pitchFamily="18" charset="0"/>
              </a:rPr>
              <a:t>legyen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>
              <a:defRPr sz="1700"/>
            </a:pPr>
            <a:r>
              <a:rPr sz="2200" dirty="0">
                <a:latin typeface="Georgia" panose="02040502050405020303" pitchFamily="18" charset="0"/>
              </a:rPr>
              <a:t>1. </a:t>
            </a:r>
            <a:r>
              <a:rPr sz="2200" dirty="0" err="1">
                <a:latin typeface="Georgia" panose="02040502050405020303" pitchFamily="18" charset="0"/>
              </a:rPr>
              <a:t>Cím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rövid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leírás</a:t>
            </a:r>
            <a:endParaRPr sz="2200" dirty="0">
              <a:latin typeface="Georgia" panose="02040502050405020303" pitchFamily="18" charset="0"/>
            </a:endParaRP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</a:t>
            </a:r>
            <a:r>
              <a:rPr sz="2200" dirty="0">
                <a:latin typeface="Georgia" panose="02040502050405020303" pitchFamily="18" charset="0"/>
              </a:rPr>
              <a:t>2. </a:t>
            </a:r>
            <a:r>
              <a:rPr sz="2200" dirty="0" err="1">
                <a:latin typeface="Georgia" panose="02040502050405020303" pitchFamily="18" charset="0"/>
              </a:rPr>
              <a:t>Helyszín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megvalósító</a:t>
            </a:r>
            <a:r>
              <a:rPr sz="2200" dirty="0">
                <a:latin typeface="Georgia" panose="02040502050405020303" pitchFamily="18" charset="0"/>
              </a:rPr>
              <a:t> partner(ek)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</a:t>
            </a:r>
            <a:r>
              <a:rPr sz="2200" dirty="0">
                <a:latin typeface="Georgia" panose="02040502050405020303" pitchFamily="18" charset="0"/>
              </a:rPr>
              <a:t>3. </a:t>
            </a:r>
            <a:r>
              <a:rPr sz="2200" dirty="0" err="1">
                <a:latin typeface="Georgia" panose="02040502050405020303" pitchFamily="18" charset="0"/>
              </a:rPr>
              <a:t>Milyen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problémára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válaszol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</a:t>
            </a:r>
            <a:r>
              <a:rPr sz="2200" dirty="0">
                <a:latin typeface="Georgia" panose="02040502050405020303" pitchFamily="18" charset="0"/>
              </a:rPr>
              <a:t>4. Kik </a:t>
            </a:r>
            <a:r>
              <a:rPr sz="2200" dirty="0" err="1">
                <a:latin typeface="Georgia" panose="02040502050405020303" pitchFamily="18" charset="0"/>
              </a:rPr>
              <a:t>vesznek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részt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	</a:t>
            </a:r>
            <a:r>
              <a:rPr sz="2200" dirty="0">
                <a:latin typeface="Georgia" panose="02040502050405020303" pitchFamily="18" charset="0"/>
              </a:rPr>
              <a:t>5. </a:t>
            </a:r>
            <a:r>
              <a:rPr sz="2200" dirty="0" err="1">
                <a:latin typeface="Georgia" panose="02040502050405020303" pitchFamily="18" charset="0"/>
              </a:rPr>
              <a:t>Milyen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módszert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alkalmaz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	</a:t>
            </a:r>
            <a:r>
              <a:rPr sz="2200" dirty="0">
                <a:latin typeface="Georgia" panose="02040502050405020303" pitchFamily="18" charset="0"/>
              </a:rPr>
              <a:t>6. </a:t>
            </a:r>
            <a:r>
              <a:rPr sz="2200" dirty="0" err="1">
                <a:latin typeface="Georgia" panose="02040502050405020303" pitchFamily="18" charset="0"/>
              </a:rPr>
              <a:t>Milyen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eredményt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el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</a:t>
            </a:r>
            <a:r>
              <a:rPr sz="2200" dirty="0">
                <a:latin typeface="Georgia" panose="02040502050405020303" pitchFamily="18" charset="0"/>
              </a:rPr>
              <a:t>7. Mi volt a </a:t>
            </a:r>
            <a:r>
              <a:rPr sz="2200" dirty="0" err="1">
                <a:latin typeface="Georgia" panose="02040502050405020303" pitchFamily="18" charset="0"/>
              </a:rPr>
              <a:t>legnagyobb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kihívás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8</a:t>
            </a:r>
            <a:r>
              <a:rPr sz="2200" dirty="0">
                <a:latin typeface="Georgia" panose="02040502050405020303" pitchFamily="18" charset="0"/>
              </a:rPr>
              <a:t>. Mit </a:t>
            </a:r>
            <a:r>
              <a:rPr sz="2200" dirty="0" err="1">
                <a:latin typeface="Georgia" panose="02040502050405020303" pitchFamily="18" charset="0"/>
              </a:rPr>
              <a:t>lehet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településen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átvenni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</a:t>
            </a:r>
            <a:r>
              <a:rPr sz="2200" dirty="0">
                <a:latin typeface="Georgia" panose="02040502050405020303" pitchFamily="18" charset="0"/>
              </a:rPr>
              <a:t>9. </a:t>
            </a:r>
            <a:r>
              <a:rPr sz="2200" dirty="0" err="1">
                <a:latin typeface="Georgia" panose="02040502050405020303" pitchFamily="18" charset="0"/>
              </a:rPr>
              <a:t>Szükséges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idő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emberi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pénzügyi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erőforrás</a:t>
            </a:r>
            <a:endParaRPr sz="2200" dirty="0">
              <a:latin typeface="Georgia" panose="02040502050405020303" pitchFamily="18" charset="0"/>
            </a:endParaRPr>
          </a:p>
          <a:p>
            <a:pPr>
              <a:defRPr sz="1700"/>
            </a:pPr>
            <a:r>
              <a:rPr sz="2200" dirty="0">
                <a:latin typeface="Georgia" panose="02040502050405020303" pitchFamily="18" charset="0"/>
              </a:rPr>
              <a:t>10. </a:t>
            </a:r>
            <a:r>
              <a:rPr sz="2200" dirty="0" err="1">
                <a:latin typeface="Georgia" panose="02040502050405020303" pitchFamily="18" charset="0"/>
              </a:rPr>
              <a:t>Fotó</a:t>
            </a:r>
            <a:r>
              <a:rPr lang="hu-HU" sz="2200" dirty="0">
                <a:latin typeface="Georgia" panose="02040502050405020303" pitchFamily="18" charset="0"/>
              </a:rPr>
              <a:t>/</a:t>
            </a:r>
            <a:r>
              <a:rPr sz="2200" dirty="0">
                <a:latin typeface="Georgia" panose="02040502050405020303" pitchFamily="18" charset="0"/>
              </a:rPr>
              <a:t>link/</a:t>
            </a:r>
            <a:r>
              <a:rPr sz="2200" dirty="0" err="1">
                <a:latin typeface="Georgia" panose="02040502050405020303" pitchFamily="18" charset="0"/>
              </a:rPr>
              <a:t>további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információ</a:t>
            </a:r>
            <a:endParaRPr sz="2200" dirty="0">
              <a:latin typeface="Georgia" panose="02040502050405020303" pitchFamily="18" charset="0"/>
            </a:endParaRP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0EDDA600-4E8B-3D42-35E0-C701C58AAA0B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475766E2-FFF0-B80D-5B6C-64890AE71F31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DDAB21-03E7-5C91-5291-C2CDA1C6714B}"/>
              </a:ext>
            </a:extLst>
          </p:cNvPr>
          <p:cNvSpPr txBox="1">
            <a:spLocks/>
          </p:cNvSpPr>
          <p:nvPr/>
        </p:nvSpPr>
        <p:spPr>
          <a:xfrm>
            <a:off x="10887740" y="230325"/>
            <a:ext cx="1022494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X.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D5099056-7642-9B64-7C8B-E91C9DF9C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7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846138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alatonfűzfői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üzenet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egy mondatban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143" y="2010662"/>
            <a:ext cx="11867707" cy="2836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/>
            </a:pP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„A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kulturális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örökség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nemcsak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az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amit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megőrzünk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a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múltból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,</a:t>
            </a:r>
            <a:endParaRPr lang="hu-HU" sz="2200" b="1" cap="all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>
              <a:defRPr sz="2300"/>
            </a:pPr>
            <a:endParaRPr lang="hu-HU" sz="1200" b="1" cap="all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hanem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az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is,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amit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együtt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újraértelmezünk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és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továbbadunk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.”</a:t>
            </a:r>
          </a:p>
          <a:p>
            <a:pPr algn="just">
              <a:spcAft>
                <a:spcPts val="1000"/>
              </a:spcAft>
              <a:defRPr sz="2300"/>
            </a:pPr>
            <a:endParaRPr sz="2200" dirty="0"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Balatonfűzfő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célja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a TANDEM-ben:</a:t>
            </a:r>
            <a:endParaRPr lang="hu-HU" sz="20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just">
              <a:defRPr sz="2300"/>
            </a:pPr>
            <a:endParaRPr sz="12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a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helyi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történeteket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,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intézményeket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és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civil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közösségeket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úgy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összekapcsolni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,</a:t>
            </a:r>
            <a:endParaRPr lang="hu-HU" sz="20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hogy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az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örökség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a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jelen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közösségi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életének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és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a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jövőbeli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együttműködésnek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is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aktív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része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legyen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F5115454-2B23-9233-E13E-C48A1391F3B9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60ABE85-F949-F25E-A53D-B116441D3AAF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8FCEA0-D493-5A45-694D-F6D13F65CAC1}"/>
              </a:ext>
            </a:extLst>
          </p:cNvPr>
          <p:cNvSpPr txBox="1">
            <a:spLocks/>
          </p:cNvSpPr>
          <p:nvPr/>
        </p:nvSpPr>
        <p:spPr>
          <a:xfrm>
            <a:off x="10887740" y="230325"/>
            <a:ext cx="1022494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XI.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Élőláb helye 9">
            <a:extLst>
              <a:ext uri="{FF2B5EF4-FFF2-40B4-BE49-F238E27FC236}">
                <a16:creationId xmlns:a16="http://schemas.microsoft.com/office/drawing/2014/main" id="{1B2BC7DE-4D9A-F6A4-34C2-64D9E1829E9A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EBEA6EB-2D31-C52F-BFBB-C31AE3A95301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083E210-F9E7-E35E-99B8-C8DDAA2E5023}"/>
              </a:ext>
            </a:extLst>
          </p:cNvPr>
          <p:cNvSpPr txBox="1">
            <a:spLocks/>
          </p:cNvSpPr>
          <p:nvPr/>
        </p:nvSpPr>
        <p:spPr>
          <a:xfrm>
            <a:off x="1981197" y="785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Köszönjük a figyelmet!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FD9D0B7F-6D2E-F9E9-AF16-68EDA0F5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527" y="2450186"/>
            <a:ext cx="5756940" cy="32400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ép 19">
            <a:extLst>
              <a:ext uri="{FF2B5EF4-FFF2-40B4-BE49-F238E27FC236}">
                <a16:creationId xmlns:a16="http://schemas.microsoft.com/office/drawing/2014/main" id="{58914974-9B54-195F-D0A0-40C760514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4256">
            <a:off x="3582951" y="571341"/>
            <a:ext cx="5760000" cy="324000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3BDF52A5-9143-3C7B-FC42-2E285D66C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5077">
            <a:off x="7638438" y="3346243"/>
            <a:ext cx="4320000" cy="324000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81602537-58B1-FC6B-1CAB-B74E2896F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71246">
            <a:off x="16474" y="3262290"/>
            <a:ext cx="5111858" cy="340790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B274C88-BEA0-A22C-FD40-65AE92522F03}"/>
              </a:ext>
            </a:extLst>
          </p:cNvPr>
          <p:cNvSpPr txBox="1">
            <a:spLocks/>
          </p:cNvSpPr>
          <p:nvPr/>
        </p:nvSpPr>
        <p:spPr>
          <a:xfrm>
            <a:off x="187907" y="243887"/>
            <a:ext cx="92467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rgbClr val="00B050"/>
                </a:solidFill>
                <a:latin typeface="Georgia" panose="02040502050405020303" pitchFamily="18" charset="0"/>
              </a:rPr>
              <a:t>Hamarosan találkozunk Balatonfűzfőn!</a:t>
            </a: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12DB733B-B5A4-5E0E-DA7D-9CA983F7AB2F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09FD755A-4642-E6AA-C1C6-61E93E033F30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solidFill>
                  <a:schemeClr val="bg1"/>
                </a:solidFill>
                <a:latin typeface="Georgia" panose="02040502050405020303" pitchFamily="18" charset="0"/>
              </a:rPr>
              <a:t>TANDEM – </a:t>
            </a:r>
            <a:r>
              <a:rPr sz="1000" dirty="0" err="1">
                <a:solidFill>
                  <a:schemeClr val="bg1"/>
                </a:solidFill>
                <a:latin typeface="Georgia" panose="02040502050405020303" pitchFamily="18" charset="0"/>
              </a:rPr>
              <a:t>Balatonfűzfő</a:t>
            </a:r>
            <a:r>
              <a:rPr sz="1000" dirty="0">
                <a:solidFill>
                  <a:schemeClr val="bg1"/>
                </a:solidFill>
                <a:latin typeface="Georgia" panose="02040502050405020303" pitchFamily="18" charset="0"/>
              </a:rPr>
              <a:t> | </a:t>
            </a:r>
            <a:r>
              <a:rPr lang="hu-HU" sz="1000" dirty="0">
                <a:solidFill>
                  <a:schemeClr val="bg1"/>
                </a:solidFill>
                <a:latin typeface="Georgia" panose="02040502050405020303" pitchFamily="18" charset="0"/>
              </a:rPr>
              <a:t>Jó Gyakorlatok</a:t>
            </a:r>
            <a:endParaRPr sz="1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8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169</TotalTime>
  <Words>1097</Words>
  <Application>Microsoft Office PowerPoint</Application>
  <PresentationFormat>Szélesvásznú</PresentationFormat>
  <Paragraphs>115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Wingdings</vt:lpstr>
      <vt:lpstr>Office Theme</vt:lpstr>
      <vt:lpstr>BALATONFŰZFŐ – HELYI JÓ GYAKORLATOK</vt:lpstr>
      <vt:lpstr>Miért fontos Balatonfűzfő számára a TANDEM?</vt:lpstr>
      <vt:lpstr>Balatonfűzfő örökségi profilja</vt:lpstr>
      <vt:lpstr>Jó gyakorlat: civil és önkormányzati együttműködés</vt:lpstr>
      <vt:lpstr>Jó gyakorlat: „közösség és gyári kultúra”</vt:lpstr>
      <vt:lpstr>Jó gyakorlat: kulturális programok mint közösségi platformok</vt:lpstr>
      <vt:lpstr>Jó gyakorlat: civil sokszínűség és önkéntesség</vt:lpstr>
      <vt:lpstr>Mit tanulhatunk Panagyurishte-ben?</vt:lpstr>
      <vt:lpstr>Három Balatonfűzfői jó gyakorlat – röviden</vt:lpstr>
      <vt:lpstr>Következő lépés: Balatonfűzfő 2027</vt:lpstr>
      <vt:lpstr>Javasolt módszer a Jó Gyakorlatok Gyűjteményéhez</vt:lpstr>
      <vt:lpstr>Balatonfűzfői üzenet egy mondatban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Attila Nóti</cp:lastModifiedBy>
  <cp:revision>12</cp:revision>
  <dcterms:created xsi:type="dcterms:W3CDTF">2013-01-27T09:14:16Z</dcterms:created>
  <dcterms:modified xsi:type="dcterms:W3CDTF">2026-09-10T16:21:49Z</dcterms:modified>
  <cp:category/>
</cp:coreProperties>
</file>